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80" r:id="rId5"/>
    <p:sldId id="272" r:id="rId6"/>
    <p:sldId id="276" r:id="rId7"/>
    <p:sldId id="259" r:id="rId8"/>
    <p:sldId id="260" r:id="rId9"/>
    <p:sldId id="275" r:id="rId10"/>
    <p:sldId id="261" r:id="rId11"/>
    <p:sldId id="277" r:id="rId12"/>
    <p:sldId id="263" r:id="rId13"/>
    <p:sldId id="264" r:id="rId14"/>
    <p:sldId id="265" r:id="rId15"/>
    <p:sldId id="281" r:id="rId16"/>
    <p:sldId id="266" r:id="rId17"/>
    <p:sldId id="268" r:id="rId18"/>
    <p:sldId id="278" r:id="rId19"/>
    <p:sldId id="279" r:id="rId20"/>
    <p:sldId id="274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8000"/>
    <a:srgbClr val="FCF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6" d="100"/>
          <a:sy n="86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-home1\home\mcurtis\My%20Documents\@MAC%20PHARM\Jim's%20Top%20Ten\2013%20DATA\Cost%20Chemo%20Compare%20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 Cost By Location RWMC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599829091131094"/>
                  <c:y val="-0.25922857468903376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9965055240188042E-2"/>
                  <c:y val="1.0506295408726083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Sheet1!$A$11:$A$13</c:f>
              <c:strCache>
                <c:ptCount val="3"/>
                <c:pt idx="0">
                  <c:v>Out Pt Chemo</c:v>
                </c:pt>
                <c:pt idx="1">
                  <c:v>In Pt Chemo</c:v>
                </c:pt>
                <c:pt idx="2">
                  <c:v>All Other Costs</c:v>
                </c:pt>
              </c:strCache>
            </c:strRef>
          </c:cat>
          <c:val>
            <c:numRef>
              <c:f>Sheet1!$N$11:$N$13</c:f>
              <c:numCache>
                <c:formatCode>"$"#,##0.00</c:formatCode>
                <c:ptCount val="3"/>
                <c:pt idx="0">
                  <c:v>4531951.21</c:v>
                </c:pt>
                <c:pt idx="1">
                  <c:v>248262</c:v>
                </c:pt>
                <c:pt idx="2">
                  <c:v>1187842.79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Sheet1!$E$1</c:f>
              <c:strCache>
                <c:ptCount val="1"/>
                <c:pt idx="0">
                  <c:v>Cost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5400">
              <a:solidFill>
                <a:schemeClr val="tx1"/>
              </a:solidFill>
            </a:ln>
          </c:spPr>
          <c:cat>
            <c:strRef>
              <c:f>Sheet1!$A$2:$A$4</c:f>
              <c:strCache>
                <c:ptCount val="3"/>
                <c:pt idx="0">
                  <c:v>Yervoy</c:v>
                </c:pt>
                <c:pt idx="1">
                  <c:v>Arzerra</c:v>
                </c:pt>
                <c:pt idx="2">
                  <c:v>Perjeta</c:v>
                </c:pt>
              </c:strCache>
            </c:strRef>
          </c:cat>
          <c:val>
            <c:numRef>
              <c:f>Sheet1!$E$2:$E$4</c:f>
              <c:numCache>
                <c:formatCode>"$"#,##0.00</c:formatCode>
                <c:ptCount val="3"/>
                <c:pt idx="0">
                  <c:v>123627</c:v>
                </c:pt>
                <c:pt idx="1">
                  <c:v>100818.3</c:v>
                </c:pt>
                <c:pt idx="2">
                  <c:v>40756.6</c:v>
                </c:pt>
              </c:numCache>
            </c:numRef>
          </c:val>
        </c:ser>
        <c:axId val="83236352"/>
        <c:axId val="83237888"/>
      </c:barChart>
      <c:catAx>
        <c:axId val="83236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83237888"/>
        <c:crosses val="autoZero"/>
        <c:auto val="1"/>
        <c:lblAlgn val="ctr"/>
        <c:lblOffset val="100"/>
      </c:catAx>
      <c:valAx>
        <c:axId val="83237888"/>
        <c:scaling>
          <c:orientation val="minMax"/>
        </c:scaling>
        <c:axPos val="l"/>
        <c:majorGridlines/>
        <c:numFmt formatCode="&quot;$&quot;#,##0.00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en-US"/>
          </a:p>
        </c:txPr>
        <c:crossAx val="832363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02C11-E10F-456C-BCF1-3EBC2577EA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837AD12-3456-4726-91E6-B252F8109143}">
      <dgm:prSet phldrT="[Text]" custT="1"/>
      <dgm:spPr>
        <a:solidFill>
          <a:srgbClr val="FF0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Clinical Outcomes</a:t>
          </a:r>
          <a:endParaRPr lang="en-US" sz="1200" b="1" dirty="0">
            <a:solidFill>
              <a:schemeClr val="tx1"/>
            </a:solidFill>
          </a:endParaRPr>
        </a:p>
      </dgm:t>
    </dgm:pt>
    <dgm:pt modelId="{35E6B67F-18CF-4827-BAEA-9F9184FC0547}" type="parTrans" cxnId="{D2AE6525-19BF-4B24-9FB9-7348CE5079B4}">
      <dgm:prSet/>
      <dgm:spPr/>
      <dgm:t>
        <a:bodyPr/>
        <a:lstStyle/>
        <a:p>
          <a:endParaRPr lang="en-US"/>
        </a:p>
      </dgm:t>
    </dgm:pt>
    <dgm:pt modelId="{28D66CEC-9A98-463D-9040-9369BC5ACEBC}" type="sibTrans" cxnId="{D2AE6525-19BF-4B24-9FB9-7348CE5079B4}">
      <dgm:prSet/>
      <dgm:spPr/>
      <dgm:t>
        <a:bodyPr/>
        <a:lstStyle/>
        <a:p>
          <a:endParaRPr lang="en-US"/>
        </a:p>
      </dgm:t>
    </dgm:pt>
    <dgm:pt modelId="{4BAF780B-40E5-470D-824B-D9C776FBD799}">
      <dgm:prSet phldrT="[Text]" custT="1"/>
      <dgm:spPr>
        <a:solidFill>
          <a:srgbClr val="008000">
            <a:alpha val="49804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Cost</a:t>
          </a:r>
          <a:endParaRPr lang="en-US" sz="1400" b="1" dirty="0">
            <a:solidFill>
              <a:schemeClr val="tx1"/>
            </a:solidFill>
          </a:endParaRPr>
        </a:p>
      </dgm:t>
    </dgm:pt>
    <dgm:pt modelId="{4A935DD4-6EEC-49D8-ADF0-8B3C485A96EE}" type="parTrans" cxnId="{7CB77A51-FBEE-4BB4-8555-4C612440C945}">
      <dgm:prSet/>
      <dgm:spPr/>
      <dgm:t>
        <a:bodyPr/>
        <a:lstStyle/>
        <a:p>
          <a:endParaRPr lang="en-US"/>
        </a:p>
      </dgm:t>
    </dgm:pt>
    <dgm:pt modelId="{1FC550A0-CBEB-4B8F-A501-D00F82AE1CC8}" type="sibTrans" cxnId="{7CB77A51-FBEE-4BB4-8555-4C612440C945}">
      <dgm:prSet/>
      <dgm:spPr/>
      <dgm:t>
        <a:bodyPr/>
        <a:lstStyle/>
        <a:p>
          <a:endParaRPr lang="en-US"/>
        </a:p>
      </dgm:t>
    </dgm:pt>
    <dgm:pt modelId="{300405D7-FA1F-4651-9F5D-44748C795234}">
      <dgm:prSet phldrT="[Text]" custT="1"/>
      <dgm:spPr>
        <a:solidFill>
          <a:srgbClr val="0000FF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50" b="1" dirty="0" smtClean="0">
              <a:solidFill>
                <a:schemeClr val="tx1"/>
              </a:solidFill>
            </a:rPr>
            <a:t>Reimbursement</a:t>
          </a:r>
          <a:endParaRPr lang="en-US" sz="1150" b="1" dirty="0">
            <a:solidFill>
              <a:schemeClr val="tx1"/>
            </a:solidFill>
          </a:endParaRPr>
        </a:p>
      </dgm:t>
    </dgm:pt>
    <dgm:pt modelId="{BF5BE83C-B44F-459F-8431-31F6C817F20A}" type="parTrans" cxnId="{3A130654-2D9C-411A-8B2F-0BDB69D9E0BC}">
      <dgm:prSet/>
      <dgm:spPr/>
      <dgm:t>
        <a:bodyPr/>
        <a:lstStyle/>
        <a:p>
          <a:endParaRPr lang="en-US"/>
        </a:p>
      </dgm:t>
    </dgm:pt>
    <dgm:pt modelId="{FA4B8EFF-24BC-4C24-A6D5-CB7FFE23F1F5}" type="sibTrans" cxnId="{3A130654-2D9C-411A-8B2F-0BDB69D9E0BC}">
      <dgm:prSet/>
      <dgm:spPr/>
      <dgm:t>
        <a:bodyPr/>
        <a:lstStyle/>
        <a:p>
          <a:endParaRPr lang="en-US"/>
        </a:p>
      </dgm:t>
    </dgm:pt>
    <dgm:pt modelId="{236967B4-F5B2-4743-9455-E17D45AB5398}" type="pres">
      <dgm:prSet presAssocID="{3C002C11-E10F-456C-BCF1-3EBC2577EA89}" presName="compositeShape" presStyleCnt="0">
        <dgm:presLayoutVars>
          <dgm:chMax val="7"/>
          <dgm:dir/>
          <dgm:resizeHandles val="exact"/>
        </dgm:presLayoutVars>
      </dgm:prSet>
      <dgm:spPr/>
    </dgm:pt>
    <dgm:pt modelId="{8B95140D-E0CE-4EDE-9682-D4CC55D01CB2}" type="pres">
      <dgm:prSet presAssocID="{9837AD12-3456-4726-91E6-B252F8109143}" presName="circ1" presStyleLbl="vennNode1" presStyleIdx="0" presStyleCnt="3"/>
      <dgm:spPr/>
      <dgm:t>
        <a:bodyPr/>
        <a:lstStyle/>
        <a:p>
          <a:endParaRPr lang="en-US"/>
        </a:p>
      </dgm:t>
    </dgm:pt>
    <dgm:pt modelId="{7B12D4A6-7256-4B96-86A6-9A1AFA54BF6F}" type="pres">
      <dgm:prSet presAssocID="{9837AD12-3456-4726-91E6-B252F81091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50EE6-199E-40B2-B647-9E6E31E28532}" type="pres">
      <dgm:prSet presAssocID="{4BAF780B-40E5-470D-824B-D9C776FBD799}" presName="circ2" presStyleLbl="vennNode1" presStyleIdx="1" presStyleCnt="3"/>
      <dgm:spPr/>
      <dgm:t>
        <a:bodyPr/>
        <a:lstStyle/>
        <a:p>
          <a:endParaRPr lang="en-US"/>
        </a:p>
      </dgm:t>
    </dgm:pt>
    <dgm:pt modelId="{6375FED4-06EB-4196-8E15-A79BF04E5FA4}" type="pres">
      <dgm:prSet presAssocID="{4BAF780B-40E5-470D-824B-D9C776FBD7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D6576-E57C-465F-B180-0DB17ADEEBC3}" type="pres">
      <dgm:prSet presAssocID="{300405D7-FA1F-4651-9F5D-44748C795234}" presName="circ3" presStyleLbl="vennNode1" presStyleIdx="2" presStyleCnt="3"/>
      <dgm:spPr/>
      <dgm:t>
        <a:bodyPr/>
        <a:lstStyle/>
        <a:p>
          <a:endParaRPr lang="en-US"/>
        </a:p>
      </dgm:t>
    </dgm:pt>
    <dgm:pt modelId="{E6D2B3FF-A957-4434-AAEC-F696AF709475}" type="pres">
      <dgm:prSet presAssocID="{300405D7-FA1F-4651-9F5D-44748C79523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AAE9C2-50D2-4AFA-99C5-803EDF2A3BE7}" type="presOf" srcId="{3C002C11-E10F-456C-BCF1-3EBC2577EA89}" destId="{236967B4-F5B2-4743-9455-E17D45AB5398}" srcOrd="0" destOrd="0" presId="urn:microsoft.com/office/officeart/2005/8/layout/venn1"/>
    <dgm:cxn modelId="{B881553E-0C00-4E3D-9A77-B594D377D6BB}" type="presOf" srcId="{300405D7-FA1F-4651-9F5D-44748C795234}" destId="{EB7D6576-E57C-465F-B180-0DB17ADEEBC3}" srcOrd="0" destOrd="0" presId="urn:microsoft.com/office/officeart/2005/8/layout/venn1"/>
    <dgm:cxn modelId="{EF193EE5-E832-4D8D-8249-ABFEF9225EAC}" type="presOf" srcId="{4BAF780B-40E5-470D-824B-D9C776FBD799}" destId="{6375FED4-06EB-4196-8E15-A79BF04E5FA4}" srcOrd="1" destOrd="0" presId="urn:microsoft.com/office/officeart/2005/8/layout/venn1"/>
    <dgm:cxn modelId="{D2AE6525-19BF-4B24-9FB9-7348CE5079B4}" srcId="{3C002C11-E10F-456C-BCF1-3EBC2577EA89}" destId="{9837AD12-3456-4726-91E6-B252F8109143}" srcOrd="0" destOrd="0" parTransId="{35E6B67F-18CF-4827-BAEA-9F9184FC0547}" sibTransId="{28D66CEC-9A98-463D-9040-9369BC5ACEBC}"/>
    <dgm:cxn modelId="{7C1D6EA9-5E9F-4B56-930E-36D4312AFCBD}" type="presOf" srcId="{9837AD12-3456-4726-91E6-B252F8109143}" destId="{8B95140D-E0CE-4EDE-9682-D4CC55D01CB2}" srcOrd="0" destOrd="0" presId="urn:microsoft.com/office/officeart/2005/8/layout/venn1"/>
    <dgm:cxn modelId="{7CB77A51-FBEE-4BB4-8555-4C612440C945}" srcId="{3C002C11-E10F-456C-BCF1-3EBC2577EA89}" destId="{4BAF780B-40E5-470D-824B-D9C776FBD799}" srcOrd="1" destOrd="0" parTransId="{4A935DD4-6EEC-49D8-ADF0-8B3C485A96EE}" sibTransId="{1FC550A0-CBEB-4B8F-A501-D00F82AE1CC8}"/>
    <dgm:cxn modelId="{A84C587A-889F-42BE-8DBB-4FD4C5ABCC7F}" type="presOf" srcId="{9837AD12-3456-4726-91E6-B252F8109143}" destId="{7B12D4A6-7256-4B96-86A6-9A1AFA54BF6F}" srcOrd="1" destOrd="0" presId="urn:microsoft.com/office/officeart/2005/8/layout/venn1"/>
    <dgm:cxn modelId="{1EA125B1-802D-4CE4-A19B-2E658C36AB64}" type="presOf" srcId="{4BAF780B-40E5-470D-824B-D9C776FBD799}" destId="{A7750EE6-199E-40B2-B647-9E6E31E28532}" srcOrd="0" destOrd="0" presId="urn:microsoft.com/office/officeart/2005/8/layout/venn1"/>
    <dgm:cxn modelId="{773485EF-BC68-4DD4-BFD9-03DEE4038DBC}" type="presOf" srcId="{300405D7-FA1F-4651-9F5D-44748C795234}" destId="{E6D2B3FF-A957-4434-AAEC-F696AF709475}" srcOrd="1" destOrd="0" presId="urn:microsoft.com/office/officeart/2005/8/layout/venn1"/>
    <dgm:cxn modelId="{3A130654-2D9C-411A-8B2F-0BDB69D9E0BC}" srcId="{3C002C11-E10F-456C-BCF1-3EBC2577EA89}" destId="{300405D7-FA1F-4651-9F5D-44748C795234}" srcOrd="2" destOrd="0" parTransId="{BF5BE83C-B44F-459F-8431-31F6C817F20A}" sibTransId="{FA4B8EFF-24BC-4C24-A6D5-CB7FFE23F1F5}"/>
    <dgm:cxn modelId="{29934EF3-5661-422D-81B5-B4D445A6F111}" type="presParOf" srcId="{236967B4-F5B2-4743-9455-E17D45AB5398}" destId="{8B95140D-E0CE-4EDE-9682-D4CC55D01CB2}" srcOrd="0" destOrd="0" presId="urn:microsoft.com/office/officeart/2005/8/layout/venn1"/>
    <dgm:cxn modelId="{7B66A265-060D-4A52-AB83-2A51E028D819}" type="presParOf" srcId="{236967B4-F5B2-4743-9455-E17D45AB5398}" destId="{7B12D4A6-7256-4B96-86A6-9A1AFA54BF6F}" srcOrd="1" destOrd="0" presId="urn:microsoft.com/office/officeart/2005/8/layout/venn1"/>
    <dgm:cxn modelId="{3CDFF6D3-56BB-49BB-AF7C-7894F19B1BC3}" type="presParOf" srcId="{236967B4-F5B2-4743-9455-E17D45AB5398}" destId="{A7750EE6-199E-40B2-B647-9E6E31E28532}" srcOrd="2" destOrd="0" presId="urn:microsoft.com/office/officeart/2005/8/layout/venn1"/>
    <dgm:cxn modelId="{D7D7C593-BDE9-4B7E-8438-230D7B036D2A}" type="presParOf" srcId="{236967B4-F5B2-4743-9455-E17D45AB5398}" destId="{6375FED4-06EB-4196-8E15-A79BF04E5FA4}" srcOrd="3" destOrd="0" presId="urn:microsoft.com/office/officeart/2005/8/layout/venn1"/>
    <dgm:cxn modelId="{2BCAA304-9B94-4A0C-B305-4F2D066C0B64}" type="presParOf" srcId="{236967B4-F5B2-4743-9455-E17D45AB5398}" destId="{EB7D6576-E57C-465F-B180-0DB17ADEEBC3}" srcOrd="4" destOrd="0" presId="urn:microsoft.com/office/officeart/2005/8/layout/venn1"/>
    <dgm:cxn modelId="{48217EF6-030A-48F4-8F44-0FD886100309}" type="presParOf" srcId="{236967B4-F5B2-4743-9455-E17D45AB5398}" destId="{E6D2B3FF-A957-4434-AAEC-F696AF7094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0CC09-F52D-4302-90CD-AB01CB7B668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88E37E-9A99-4373-AA93-E6CB94660F58}">
      <dgm:prSet phldrT="[Text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Committee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60040C-3641-4C4B-91FA-BF67B3B9F0FE}" type="parTrans" cxnId="{7A0A0D5E-554E-49DF-A670-59BDDB686106}">
      <dgm:prSet/>
      <dgm:spPr/>
      <dgm:t>
        <a:bodyPr/>
        <a:lstStyle/>
        <a:p>
          <a:endParaRPr lang="en-US"/>
        </a:p>
      </dgm:t>
    </dgm:pt>
    <dgm:pt modelId="{5159C6AC-DA85-4AA1-946C-8586FEB647D1}" type="sibTrans" cxnId="{7A0A0D5E-554E-49DF-A670-59BDDB686106}">
      <dgm:prSet/>
      <dgm:spPr/>
      <dgm:t>
        <a:bodyPr/>
        <a:lstStyle/>
        <a:p>
          <a:endParaRPr lang="en-US"/>
        </a:p>
      </dgm:t>
    </dgm:pt>
    <dgm:pt modelId="{B30D49D9-402F-49E7-9170-CEECF6D78C09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Chief of Surgery</a:t>
          </a:r>
          <a:endParaRPr lang="en-US" sz="1200" b="1" dirty="0">
            <a:solidFill>
              <a:schemeClr val="bg1"/>
            </a:solidFill>
          </a:endParaRPr>
        </a:p>
      </dgm:t>
    </dgm:pt>
    <dgm:pt modelId="{ED8E8332-58F0-49A7-AA14-CCE1FA6C72D8}" type="parTrans" cxnId="{3B353C1B-3F19-459B-814C-9B46104674F8}">
      <dgm:prSet/>
      <dgm:spPr/>
      <dgm:t>
        <a:bodyPr/>
        <a:lstStyle/>
        <a:p>
          <a:endParaRPr lang="en-US"/>
        </a:p>
      </dgm:t>
    </dgm:pt>
    <dgm:pt modelId="{5C634093-08A3-4953-A6A2-3FADBAA2703B}" type="sibTrans" cxnId="{3B353C1B-3F19-459B-814C-9B46104674F8}">
      <dgm:prSet/>
      <dgm:spPr/>
      <dgm:t>
        <a:bodyPr/>
        <a:lstStyle/>
        <a:p>
          <a:endParaRPr lang="en-US"/>
        </a:p>
      </dgm:t>
    </dgm:pt>
    <dgm:pt modelId="{B1B7C00A-3A14-458A-831D-1FACDC26E9C8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Director of </a:t>
          </a:r>
          <a:r>
            <a:rPr lang="en-US" sz="1200" b="1" dirty="0" err="1" smtClean="0">
              <a:solidFill>
                <a:schemeClr val="bg1"/>
              </a:solidFill>
            </a:rPr>
            <a:t>HemOnc</a:t>
          </a:r>
          <a:r>
            <a:rPr lang="en-US" sz="1200" b="1" dirty="0" smtClean="0">
              <a:solidFill>
                <a:schemeClr val="bg1"/>
              </a:solidFill>
            </a:rPr>
            <a:t> BMT</a:t>
          </a:r>
          <a:endParaRPr lang="en-US" sz="1200" b="1" dirty="0">
            <a:solidFill>
              <a:schemeClr val="bg1"/>
            </a:solidFill>
          </a:endParaRPr>
        </a:p>
      </dgm:t>
    </dgm:pt>
    <dgm:pt modelId="{BC6247DE-BB99-4D9A-A9A8-D95C7AF12235}" type="parTrans" cxnId="{46F4CBD3-4D59-4D0F-B69A-225A00C546DC}">
      <dgm:prSet/>
      <dgm:spPr/>
      <dgm:t>
        <a:bodyPr/>
        <a:lstStyle/>
        <a:p>
          <a:endParaRPr lang="en-US"/>
        </a:p>
      </dgm:t>
    </dgm:pt>
    <dgm:pt modelId="{AF833C5C-A6A9-4986-9A85-D3E0CF6811A5}" type="sibTrans" cxnId="{46F4CBD3-4D59-4D0F-B69A-225A00C546DC}">
      <dgm:prSet/>
      <dgm:spPr/>
      <dgm:t>
        <a:bodyPr/>
        <a:lstStyle/>
        <a:p>
          <a:endParaRPr lang="en-US"/>
        </a:p>
      </dgm:t>
    </dgm:pt>
    <dgm:pt modelId="{9A99A25C-8491-4C7A-9713-73C6AF611658}">
      <dgm:prSet phldrT="[Text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sz="1200" b="1" smtClean="0">
              <a:solidFill>
                <a:schemeClr val="bg1"/>
              </a:solidFill>
            </a:rPr>
            <a:t>Director of Pharmacy</a:t>
          </a:r>
          <a:endParaRPr lang="en-US" sz="1200" b="1" dirty="0">
            <a:solidFill>
              <a:schemeClr val="bg1"/>
            </a:solidFill>
          </a:endParaRPr>
        </a:p>
      </dgm:t>
    </dgm:pt>
    <dgm:pt modelId="{E0013197-6B50-4722-9EA0-35CA75F77B49}" type="parTrans" cxnId="{B023C252-2C4D-4A48-93D5-4117F109683E}">
      <dgm:prSet/>
      <dgm:spPr/>
      <dgm:t>
        <a:bodyPr/>
        <a:lstStyle/>
        <a:p>
          <a:endParaRPr lang="en-US"/>
        </a:p>
      </dgm:t>
    </dgm:pt>
    <dgm:pt modelId="{0EA36348-A761-4347-AF97-A4EEC47C199A}" type="sibTrans" cxnId="{B023C252-2C4D-4A48-93D5-4117F109683E}">
      <dgm:prSet/>
      <dgm:spPr/>
      <dgm:t>
        <a:bodyPr/>
        <a:lstStyle/>
        <a:p>
          <a:endParaRPr lang="en-US"/>
        </a:p>
      </dgm:t>
    </dgm:pt>
    <dgm:pt modelId="{30A63B05-A960-4245-A217-EBF2C2569A43}">
      <dgm:prSet phldrT="[Text]" custT="1"/>
      <dgm:spPr>
        <a:solidFill>
          <a:schemeClr val="accent4">
            <a:lumMod val="50000"/>
            <a:alpha val="50000"/>
          </a:schemeClr>
        </a:solidFill>
      </dgm:spPr>
      <dgm:t>
        <a:bodyPr/>
        <a:lstStyle/>
        <a:p>
          <a:r>
            <a:rPr lang="en-US" sz="1200" b="1" smtClean="0">
              <a:solidFill>
                <a:schemeClr val="bg1"/>
              </a:solidFill>
            </a:rPr>
            <a:t>Pharmacy Clinical Coordinator</a:t>
          </a:r>
          <a:endParaRPr lang="en-US" sz="1200" b="1" dirty="0">
            <a:solidFill>
              <a:schemeClr val="bg1"/>
            </a:solidFill>
          </a:endParaRPr>
        </a:p>
      </dgm:t>
    </dgm:pt>
    <dgm:pt modelId="{FDDD39BC-AB79-4951-BF9D-EBB8AD8D1267}" type="parTrans" cxnId="{4E037645-479B-46A7-A8B1-8F54814D1338}">
      <dgm:prSet/>
      <dgm:spPr/>
      <dgm:t>
        <a:bodyPr/>
        <a:lstStyle/>
        <a:p>
          <a:endParaRPr lang="en-US"/>
        </a:p>
      </dgm:t>
    </dgm:pt>
    <dgm:pt modelId="{D5E0AE1B-F0F2-4DB3-994D-1D7FF37A8740}" type="sibTrans" cxnId="{4E037645-479B-46A7-A8B1-8F54814D1338}">
      <dgm:prSet/>
      <dgm:spPr/>
      <dgm:t>
        <a:bodyPr/>
        <a:lstStyle/>
        <a:p>
          <a:endParaRPr lang="en-US"/>
        </a:p>
      </dgm:t>
    </dgm:pt>
    <dgm:pt modelId="{65D420F3-0E6A-4BBB-9927-279C298C1A30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Pharmacy Reimbursement Coordinator</a:t>
          </a:r>
          <a:endParaRPr lang="en-US" sz="1100" b="1" dirty="0">
            <a:solidFill>
              <a:schemeClr val="bg1"/>
            </a:solidFill>
          </a:endParaRPr>
        </a:p>
      </dgm:t>
    </dgm:pt>
    <dgm:pt modelId="{098357C4-72D4-4158-A119-25238FA5611E}" type="parTrans" cxnId="{18D08DBC-6F1A-4A17-B487-053F3EBE15E3}">
      <dgm:prSet/>
      <dgm:spPr/>
      <dgm:t>
        <a:bodyPr/>
        <a:lstStyle/>
        <a:p>
          <a:endParaRPr lang="en-US"/>
        </a:p>
      </dgm:t>
    </dgm:pt>
    <dgm:pt modelId="{B14447B9-8341-4DB7-A08F-ADB9969C48DF}" type="sibTrans" cxnId="{18D08DBC-6F1A-4A17-B487-053F3EBE15E3}">
      <dgm:prSet/>
      <dgm:spPr/>
      <dgm:t>
        <a:bodyPr/>
        <a:lstStyle/>
        <a:p>
          <a:endParaRPr lang="en-US"/>
        </a:p>
      </dgm:t>
    </dgm:pt>
    <dgm:pt modelId="{DE987190-6F3A-4AD4-B568-CB3A69350722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Director of the Cancer Center</a:t>
          </a:r>
          <a:endParaRPr lang="en-US" sz="1200" b="1" dirty="0">
            <a:solidFill>
              <a:schemeClr val="bg1"/>
            </a:solidFill>
          </a:endParaRPr>
        </a:p>
      </dgm:t>
    </dgm:pt>
    <dgm:pt modelId="{D6AE49D0-B51F-4C5C-B2CD-65A0AB3364A9}" type="parTrans" cxnId="{AE50558E-092F-4EE0-89D9-E0EBA7851287}">
      <dgm:prSet/>
      <dgm:spPr/>
      <dgm:t>
        <a:bodyPr/>
        <a:lstStyle/>
        <a:p>
          <a:endParaRPr lang="en-US"/>
        </a:p>
      </dgm:t>
    </dgm:pt>
    <dgm:pt modelId="{EC9EA1FE-C524-4359-9C08-47EF3595D677}" type="sibTrans" cxnId="{AE50558E-092F-4EE0-89D9-E0EBA7851287}">
      <dgm:prSet/>
      <dgm:spPr/>
      <dgm:t>
        <a:bodyPr/>
        <a:lstStyle/>
        <a:p>
          <a:endParaRPr lang="en-US"/>
        </a:p>
      </dgm:t>
    </dgm:pt>
    <dgm:pt modelId="{70F40602-C28E-462E-9A85-3757EDCB7BF1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1200" b="1" smtClean="0">
              <a:solidFill>
                <a:schemeClr val="bg1"/>
              </a:solidFill>
            </a:rPr>
            <a:t>Chairman of the P&amp;T Committee</a:t>
          </a:r>
          <a:endParaRPr lang="en-US" sz="1200" b="1" dirty="0">
            <a:solidFill>
              <a:schemeClr val="bg1"/>
            </a:solidFill>
          </a:endParaRPr>
        </a:p>
      </dgm:t>
    </dgm:pt>
    <dgm:pt modelId="{53213530-75D4-4510-A77B-E4C8F80D0E92}" type="parTrans" cxnId="{383DE045-02A7-4C51-96E8-DF4E377BCE5D}">
      <dgm:prSet/>
      <dgm:spPr/>
      <dgm:t>
        <a:bodyPr/>
        <a:lstStyle/>
        <a:p>
          <a:endParaRPr lang="en-US"/>
        </a:p>
      </dgm:t>
    </dgm:pt>
    <dgm:pt modelId="{2AB7BE18-65DF-436A-B75A-DFD05CF01F86}" type="sibTrans" cxnId="{383DE045-02A7-4C51-96E8-DF4E377BCE5D}">
      <dgm:prSet/>
      <dgm:spPr/>
      <dgm:t>
        <a:bodyPr/>
        <a:lstStyle/>
        <a:p>
          <a:endParaRPr lang="en-US"/>
        </a:p>
      </dgm:t>
    </dgm:pt>
    <dgm:pt modelId="{E33057A0-151C-4908-AC7D-889BFE73C1B2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Chief of Medicine</a:t>
          </a:r>
          <a:endParaRPr lang="en-US" sz="1200" b="1" dirty="0">
            <a:solidFill>
              <a:schemeClr val="bg1"/>
            </a:solidFill>
          </a:endParaRPr>
        </a:p>
      </dgm:t>
    </dgm:pt>
    <dgm:pt modelId="{D566C6C2-43AF-4264-B719-345211484E00}" type="parTrans" cxnId="{41310F10-AF47-4BB2-82DC-F11108BA9030}">
      <dgm:prSet/>
      <dgm:spPr/>
      <dgm:t>
        <a:bodyPr/>
        <a:lstStyle/>
        <a:p>
          <a:endParaRPr lang="en-US"/>
        </a:p>
      </dgm:t>
    </dgm:pt>
    <dgm:pt modelId="{DC9F770C-DCFB-4BA9-9FD6-F105D30BBB34}" type="sibTrans" cxnId="{41310F10-AF47-4BB2-82DC-F11108BA9030}">
      <dgm:prSet/>
      <dgm:spPr/>
      <dgm:t>
        <a:bodyPr/>
        <a:lstStyle/>
        <a:p>
          <a:endParaRPr lang="en-US"/>
        </a:p>
      </dgm:t>
    </dgm:pt>
    <dgm:pt modelId="{2B43D735-1221-4B01-80D1-35C33D9BA67A}">
      <dgm:prSet phldrT="[Text]"/>
      <dgm:spPr/>
      <dgm:t>
        <a:bodyPr/>
        <a:lstStyle/>
        <a:p>
          <a:endParaRPr lang="en-US" dirty="0"/>
        </a:p>
      </dgm:t>
    </dgm:pt>
    <dgm:pt modelId="{117D4AD7-117A-41F8-BCCC-B96978E45DBD}" type="parTrans" cxnId="{A5A12C28-6B57-4505-92D2-99E108449D85}">
      <dgm:prSet/>
      <dgm:spPr/>
      <dgm:t>
        <a:bodyPr/>
        <a:lstStyle/>
        <a:p>
          <a:endParaRPr lang="en-US"/>
        </a:p>
      </dgm:t>
    </dgm:pt>
    <dgm:pt modelId="{92F7AEED-2B1E-404B-8718-75AF1C18EEB6}" type="sibTrans" cxnId="{A5A12C28-6B57-4505-92D2-99E108449D85}">
      <dgm:prSet/>
      <dgm:spPr/>
      <dgm:t>
        <a:bodyPr/>
        <a:lstStyle/>
        <a:p>
          <a:endParaRPr lang="en-US"/>
        </a:p>
      </dgm:t>
    </dgm:pt>
    <dgm:pt modelId="{10D1D6A4-4A6D-4C1C-B35F-8064DAE2C586}" type="pres">
      <dgm:prSet presAssocID="{6BD0CC09-F52D-4302-90CD-AB01CB7B66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4A83C8-3336-435E-B23B-2B1CB320B630}" type="pres">
      <dgm:prSet presAssocID="{6BD0CC09-F52D-4302-90CD-AB01CB7B6689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40F9425-0118-44EE-B2A5-0B6B13B58E7D}" type="pres">
      <dgm:prSet presAssocID="{2588E37E-9A99-4373-AA93-E6CB94660F58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E9E3C493-4CC2-4AFA-8FE9-13CD43262B47}" type="pres">
      <dgm:prSet presAssocID="{B30D49D9-402F-49E7-9170-CEECF6D78C09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1E3EC-8454-419E-AA5D-5E3F5BEB93A3}" type="pres">
      <dgm:prSet presAssocID="{B1B7C00A-3A14-458A-831D-1FACDC26E9C8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5981-202A-4FAB-B165-9DDC69BDE125}" type="pres">
      <dgm:prSet presAssocID="{9A99A25C-8491-4C7A-9713-73C6AF611658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B248D-BA55-48B8-B8E5-B05A7C1010C0}" type="pres">
      <dgm:prSet presAssocID="{30A63B05-A960-4245-A217-EBF2C2569A43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97941-740F-4AB8-B022-D1C9CD8C67F5}" type="pres">
      <dgm:prSet presAssocID="{65D420F3-0E6A-4BBB-9927-279C298C1A30}" presName="node" presStyleLbl="vennNode1" presStyleIdx="5" presStyleCnt="9" custScaleX="106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068F6-2405-44B0-BA3C-F7621E867010}" type="pres">
      <dgm:prSet presAssocID="{DE987190-6F3A-4AD4-B568-CB3A69350722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5A695-10F9-43B9-B21F-717491FDE8F6}" type="pres">
      <dgm:prSet presAssocID="{70F40602-C28E-462E-9A85-3757EDCB7BF1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742BC-330C-4E1C-ABA5-0B52B2ADD67D}" type="pres">
      <dgm:prSet presAssocID="{E33057A0-151C-4908-AC7D-889BFE73C1B2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4CBD3-4D59-4D0F-B69A-225A00C546DC}" srcId="{2588E37E-9A99-4373-AA93-E6CB94660F58}" destId="{B1B7C00A-3A14-458A-831D-1FACDC26E9C8}" srcOrd="1" destOrd="0" parTransId="{BC6247DE-BB99-4D9A-A9A8-D95C7AF12235}" sibTransId="{AF833C5C-A6A9-4986-9A85-D3E0CF6811A5}"/>
    <dgm:cxn modelId="{4E037645-479B-46A7-A8B1-8F54814D1338}" srcId="{2588E37E-9A99-4373-AA93-E6CB94660F58}" destId="{30A63B05-A960-4245-A217-EBF2C2569A43}" srcOrd="3" destOrd="0" parTransId="{FDDD39BC-AB79-4951-BF9D-EBB8AD8D1267}" sibTransId="{D5E0AE1B-F0F2-4DB3-994D-1D7FF37A8740}"/>
    <dgm:cxn modelId="{AE50558E-092F-4EE0-89D9-E0EBA7851287}" srcId="{2588E37E-9A99-4373-AA93-E6CB94660F58}" destId="{DE987190-6F3A-4AD4-B568-CB3A69350722}" srcOrd="5" destOrd="0" parTransId="{D6AE49D0-B51F-4C5C-B2CD-65A0AB3364A9}" sibTransId="{EC9EA1FE-C524-4359-9C08-47EF3595D677}"/>
    <dgm:cxn modelId="{BFF1182A-6113-45E4-A0AE-980DF2CD09E4}" type="presOf" srcId="{6BD0CC09-F52D-4302-90CD-AB01CB7B6689}" destId="{10D1D6A4-4A6D-4C1C-B35F-8064DAE2C586}" srcOrd="0" destOrd="0" presId="urn:microsoft.com/office/officeart/2005/8/layout/radial3"/>
    <dgm:cxn modelId="{8C24D5F1-D042-44C0-8CE0-E4C9CC0D7D84}" type="presOf" srcId="{70F40602-C28E-462E-9A85-3757EDCB7BF1}" destId="{E955A695-10F9-43B9-B21F-717491FDE8F6}" srcOrd="0" destOrd="0" presId="urn:microsoft.com/office/officeart/2005/8/layout/radial3"/>
    <dgm:cxn modelId="{835C1E66-ABA6-47D5-8313-B31919B748E1}" type="presOf" srcId="{B30D49D9-402F-49E7-9170-CEECF6D78C09}" destId="{E9E3C493-4CC2-4AFA-8FE9-13CD43262B47}" srcOrd="0" destOrd="0" presId="urn:microsoft.com/office/officeart/2005/8/layout/radial3"/>
    <dgm:cxn modelId="{B75B14A8-D2BF-4097-9B15-3E7649B5696D}" type="presOf" srcId="{2588E37E-9A99-4373-AA93-E6CB94660F58}" destId="{E40F9425-0118-44EE-B2A5-0B6B13B58E7D}" srcOrd="0" destOrd="0" presId="urn:microsoft.com/office/officeart/2005/8/layout/radial3"/>
    <dgm:cxn modelId="{B023C252-2C4D-4A48-93D5-4117F109683E}" srcId="{2588E37E-9A99-4373-AA93-E6CB94660F58}" destId="{9A99A25C-8491-4C7A-9713-73C6AF611658}" srcOrd="2" destOrd="0" parTransId="{E0013197-6B50-4722-9EA0-35CA75F77B49}" sibTransId="{0EA36348-A761-4347-AF97-A4EEC47C199A}"/>
    <dgm:cxn modelId="{ECCA034F-5B03-42F5-84D9-0165DE3F21A2}" type="presOf" srcId="{E33057A0-151C-4908-AC7D-889BFE73C1B2}" destId="{363742BC-330C-4E1C-ABA5-0B52B2ADD67D}" srcOrd="0" destOrd="0" presId="urn:microsoft.com/office/officeart/2005/8/layout/radial3"/>
    <dgm:cxn modelId="{850BA284-3631-409D-BE35-5D5308D5B8DA}" type="presOf" srcId="{B1B7C00A-3A14-458A-831D-1FACDC26E9C8}" destId="{2471E3EC-8454-419E-AA5D-5E3F5BEB93A3}" srcOrd="0" destOrd="0" presId="urn:microsoft.com/office/officeart/2005/8/layout/radial3"/>
    <dgm:cxn modelId="{7A0A0D5E-554E-49DF-A670-59BDDB686106}" srcId="{6BD0CC09-F52D-4302-90CD-AB01CB7B6689}" destId="{2588E37E-9A99-4373-AA93-E6CB94660F58}" srcOrd="0" destOrd="0" parTransId="{D760040C-3641-4C4B-91FA-BF67B3B9F0FE}" sibTransId="{5159C6AC-DA85-4AA1-946C-8586FEB647D1}"/>
    <dgm:cxn modelId="{EA4548B3-30AD-49EF-9C25-DC83F4B7E9A5}" type="presOf" srcId="{DE987190-6F3A-4AD4-B568-CB3A69350722}" destId="{F63068F6-2405-44B0-BA3C-F7621E867010}" srcOrd="0" destOrd="0" presId="urn:microsoft.com/office/officeart/2005/8/layout/radial3"/>
    <dgm:cxn modelId="{3B353C1B-3F19-459B-814C-9B46104674F8}" srcId="{2588E37E-9A99-4373-AA93-E6CB94660F58}" destId="{B30D49D9-402F-49E7-9170-CEECF6D78C09}" srcOrd="0" destOrd="0" parTransId="{ED8E8332-58F0-49A7-AA14-CCE1FA6C72D8}" sibTransId="{5C634093-08A3-4953-A6A2-3FADBAA2703B}"/>
    <dgm:cxn modelId="{18D08DBC-6F1A-4A17-B487-053F3EBE15E3}" srcId="{2588E37E-9A99-4373-AA93-E6CB94660F58}" destId="{65D420F3-0E6A-4BBB-9927-279C298C1A30}" srcOrd="4" destOrd="0" parTransId="{098357C4-72D4-4158-A119-25238FA5611E}" sibTransId="{B14447B9-8341-4DB7-A08F-ADB9969C48DF}"/>
    <dgm:cxn modelId="{D65A97EF-F87C-4757-B53C-DB114A0E1A31}" type="presOf" srcId="{30A63B05-A960-4245-A217-EBF2C2569A43}" destId="{FE1B248D-BA55-48B8-B8E5-B05A7C1010C0}" srcOrd="0" destOrd="0" presId="urn:microsoft.com/office/officeart/2005/8/layout/radial3"/>
    <dgm:cxn modelId="{A5A12C28-6B57-4505-92D2-99E108449D85}" srcId="{6BD0CC09-F52D-4302-90CD-AB01CB7B6689}" destId="{2B43D735-1221-4B01-80D1-35C33D9BA67A}" srcOrd="1" destOrd="0" parTransId="{117D4AD7-117A-41F8-BCCC-B96978E45DBD}" sibTransId="{92F7AEED-2B1E-404B-8718-75AF1C18EEB6}"/>
    <dgm:cxn modelId="{9A877BDF-0F63-4E6A-A82A-C3A0B7995051}" type="presOf" srcId="{65D420F3-0E6A-4BBB-9927-279C298C1A30}" destId="{29697941-740F-4AB8-B022-D1C9CD8C67F5}" srcOrd="0" destOrd="0" presId="urn:microsoft.com/office/officeart/2005/8/layout/radial3"/>
    <dgm:cxn modelId="{23B63CEA-5567-4782-A51F-5ACDCC836F74}" type="presOf" srcId="{9A99A25C-8491-4C7A-9713-73C6AF611658}" destId="{1B7E5981-202A-4FAB-B165-9DDC69BDE125}" srcOrd="0" destOrd="0" presId="urn:microsoft.com/office/officeart/2005/8/layout/radial3"/>
    <dgm:cxn modelId="{41310F10-AF47-4BB2-82DC-F11108BA9030}" srcId="{2588E37E-9A99-4373-AA93-E6CB94660F58}" destId="{E33057A0-151C-4908-AC7D-889BFE73C1B2}" srcOrd="7" destOrd="0" parTransId="{D566C6C2-43AF-4264-B719-345211484E00}" sibTransId="{DC9F770C-DCFB-4BA9-9FD6-F105D30BBB34}"/>
    <dgm:cxn modelId="{383DE045-02A7-4C51-96E8-DF4E377BCE5D}" srcId="{2588E37E-9A99-4373-AA93-E6CB94660F58}" destId="{70F40602-C28E-462E-9A85-3757EDCB7BF1}" srcOrd="6" destOrd="0" parTransId="{53213530-75D4-4510-A77B-E4C8F80D0E92}" sibTransId="{2AB7BE18-65DF-436A-B75A-DFD05CF01F86}"/>
    <dgm:cxn modelId="{04C5D3B7-374A-4FEB-885E-D2CA4251A8E1}" type="presParOf" srcId="{10D1D6A4-4A6D-4C1C-B35F-8064DAE2C586}" destId="{264A83C8-3336-435E-B23B-2B1CB320B630}" srcOrd="0" destOrd="0" presId="urn:microsoft.com/office/officeart/2005/8/layout/radial3"/>
    <dgm:cxn modelId="{55AC0156-AAE9-4464-82C6-10A09DABC4FB}" type="presParOf" srcId="{264A83C8-3336-435E-B23B-2B1CB320B630}" destId="{E40F9425-0118-44EE-B2A5-0B6B13B58E7D}" srcOrd="0" destOrd="0" presId="urn:microsoft.com/office/officeart/2005/8/layout/radial3"/>
    <dgm:cxn modelId="{929C4E3E-645F-4649-958E-27577EB5D713}" type="presParOf" srcId="{264A83C8-3336-435E-B23B-2B1CB320B630}" destId="{E9E3C493-4CC2-4AFA-8FE9-13CD43262B47}" srcOrd="1" destOrd="0" presId="urn:microsoft.com/office/officeart/2005/8/layout/radial3"/>
    <dgm:cxn modelId="{410B8DEA-1838-44D7-94F5-3099F7EA1237}" type="presParOf" srcId="{264A83C8-3336-435E-B23B-2B1CB320B630}" destId="{2471E3EC-8454-419E-AA5D-5E3F5BEB93A3}" srcOrd="2" destOrd="0" presId="urn:microsoft.com/office/officeart/2005/8/layout/radial3"/>
    <dgm:cxn modelId="{56FAB8A2-1D3A-440B-8302-F79C502D3563}" type="presParOf" srcId="{264A83C8-3336-435E-B23B-2B1CB320B630}" destId="{1B7E5981-202A-4FAB-B165-9DDC69BDE125}" srcOrd="3" destOrd="0" presId="urn:microsoft.com/office/officeart/2005/8/layout/radial3"/>
    <dgm:cxn modelId="{CCF8F132-6E76-44DB-BA52-72E9EC40CFEE}" type="presParOf" srcId="{264A83C8-3336-435E-B23B-2B1CB320B630}" destId="{FE1B248D-BA55-48B8-B8E5-B05A7C1010C0}" srcOrd="4" destOrd="0" presId="urn:microsoft.com/office/officeart/2005/8/layout/radial3"/>
    <dgm:cxn modelId="{3FCAD4C8-DBBE-4CAC-8B67-4BF19047DB86}" type="presParOf" srcId="{264A83C8-3336-435E-B23B-2B1CB320B630}" destId="{29697941-740F-4AB8-B022-D1C9CD8C67F5}" srcOrd="5" destOrd="0" presId="urn:microsoft.com/office/officeart/2005/8/layout/radial3"/>
    <dgm:cxn modelId="{6843F9C0-EA6F-4A9B-8321-F4B5B556F9BB}" type="presParOf" srcId="{264A83C8-3336-435E-B23B-2B1CB320B630}" destId="{F63068F6-2405-44B0-BA3C-F7621E867010}" srcOrd="6" destOrd="0" presId="urn:microsoft.com/office/officeart/2005/8/layout/radial3"/>
    <dgm:cxn modelId="{AB04BFDA-6EF5-4429-942B-A63261436BCE}" type="presParOf" srcId="{264A83C8-3336-435E-B23B-2B1CB320B630}" destId="{E955A695-10F9-43B9-B21F-717491FDE8F6}" srcOrd="7" destOrd="0" presId="urn:microsoft.com/office/officeart/2005/8/layout/radial3"/>
    <dgm:cxn modelId="{0D1E6775-FCB2-4185-9167-113DAC0627DC}" type="presParOf" srcId="{264A83C8-3336-435E-B23B-2B1CB320B630}" destId="{363742BC-330C-4E1C-ABA5-0B52B2ADD67D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5140D-E0CE-4EDE-9682-D4CC55D01CB2}">
      <dsp:nvSpPr>
        <dsp:cNvPr id="0" name=""/>
        <dsp:cNvSpPr/>
      </dsp:nvSpPr>
      <dsp:spPr>
        <a:xfrm>
          <a:off x="1516380" y="40004"/>
          <a:ext cx="1920240" cy="192024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Clinical Outcomes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772412" y="376046"/>
        <a:ext cx="1408175" cy="864108"/>
      </dsp:txXfrm>
    </dsp:sp>
    <dsp:sp modelId="{A7750EE6-199E-40B2-B647-9E6E31E28532}">
      <dsp:nvSpPr>
        <dsp:cNvPr id="0" name=""/>
        <dsp:cNvSpPr/>
      </dsp:nvSpPr>
      <dsp:spPr>
        <a:xfrm>
          <a:off x="2209266" y="1240155"/>
          <a:ext cx="1920240" cy="1920240"/>
        </a:xfrm>
        <a:prstGeom prst="ellipse">
          <a:avLst/>
        </a:prstGeom>
        <a:solidFill>
          <a:srgbClr val="008000">
            <a:alpha val="4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Cost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796540" y="1736216"/>
        <a:ext cx="1152144" cy="1056132"/>
      </dsp:txXfrm>
    </dsp:sp>
    <dsp:sp modelId="{EB7D6576-E57C-465F-B180-0DB17ADEEBC3}">
      <dsp:nvSpPr>
        <dsp:cNvPr id="0" name=""/>
        <dsp:cNvSpPr/>
      </dsp:nvSpPr>
      <dsp:spPr>
        <a:xfrm>
          <a:off x="823493" y="1240155"/>
          <a:ext cx="1920240" cy="1920240"/>
        </a:xfrm>
        <a:prstGeom prst="ellipse">
          <a:avLst/>
        </a:prstGeom>
        <a:solidFill>
          <a:srgbClr val="0000FF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>
              <a:solidFill>
                <a:schemeClr val="tx1"/>
              </a:solidFill>
            </a:rPr>
            <a:t>Reimbursement</a:t>
          </a:r>
          <a:endParaRPr lang="en-US" sz="1150" b="1" kern="1200" dirty="0">
            <a:solidFill>
              <a:schemeClr val="tx1"/>
            </a:solidFill>
          </a:endParaRPr>
        </a:p>
      </dsp:txBody>
      <dsp:txXfrm>
        <a:off x="1004316" y="1736216"/>
        <a:ext cx="1152144" cy="10561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0F9425-0118-44EE-B2A5-0B6B13B58E7D}">
      <dsp:nvSpPr>
        <dsp:cNvPr id="0" name=""/>
        <dsp:cNvSpPr/>
      </dsp:nvSpPr>
      <dsp:spPr>
        <a:xfrm>
          <a:off x="2728614" y="1204614"/>
          <a:ext cx="3000970" cy="3000970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 Committee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28614" y="1204614"/>
        <a:ext cx="3000970" cy="3000970"/>
      </dsp:txXfrm>
    </dsp:sp>
    <dsp:sp modelId="{E9E3C493-4CC2-4AFA-8FE9-13CD43262B47}">
      <dsp:nvSpPr>
        <dsp:cNvPr id="0" name=""/>
        <dsp:cNvSpPr/>
      </dsp:nvSpPr>
      <dsp:spPr>
        <a:xfrm>
          <a:off x="3478857" y="535"/>
          <a:ext cx="1500485" cy="1500485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Chief of Surgery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478857" y="535"/>
        <a:ext cx="1500485" cy="1500485"/>
      </dsp:txXfrm>
    </dsp:sp>
    <dsp:sp modelId="{2471E3EC-8454-419E-AA5D-5E3F5BEB93A3}">
      <dsp:nvSpPr>
        <dsp:cNvPr id="0" name=""/>
        <dsp:cNvSpPr/>
      </dsp:nvSpPr>
      <dsp:spPr>
        <a:xfrm>
          <a:off x="4860771" y="572943"/>
          <a:ext cx="1500485" cy="1500485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Director of </a:t>
          </a:r>
          <a:r>
            <a:rPr lang="en-US" sz="1200" b="1" kern="1200" dirty="0" err="1" smtClean="0">
              <a:solidFill>
                <a:schemeClr val="bg1"/>
              </a:solidFill>
            </a:rPr>
            <a:t>HemOnc</a:t>
          </a:r>
          <a:r>
            <a:rPr lang="en-US" sz="1200" b="1" kern="1200" dirty="0" smtClean="0">
              <a:solidFill>
                <a:schemeClr val="bg1"/>
              </a:solidFill>
            </a:rPr>
            <a:t> BMT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860771" y="572943"/>
        <a:ext cx="1500485" cy="1500485"/>
      </dsp:txXfrm>
    </dsp:sp>
    <dsp:sp modelId="{1B7E5981-202A-4FAB-B165-9DDC69BDE125}">
      <dsp:nvSpPr>
        <dsp:cNvPr id="0" name=""/>
        <dsp:cNvSpPr/>
      </dsp:nvSpPr>
      <dsp:spPr>
        <a:xfrm>
          <a:off x="5433179" y="1954857"/>
          <a:ext cx="1500485" cy="1500485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</a:rPr>
            <a:t>Director of Pharmacy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433179" y="1954857"/>
        <a:ext cx="1500485" cy="1500485"/>
      </dsp:txXfrm>
    </dsp:sp>
    <dsp:sp modelId="{FE1B248D-BA55-48B8-B8E5-B05A7C1010C0}">
      <dsp:nvSpPr>
        <dsp:cNvPr id="0" name=""/>
        <dsp:cNvSpPr/>
      </dsp:nvSpPr>
      <dsp:spPr>
        <a:xfrm>
          <a:off x="4860771" y="3336771"/>
          <a:ext cx="1500485" cy="1500485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</a:rPr>
            <a:t>Pharmacy Clinical Coordinator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860771" y="3336771"/>
        <a:ext cx="1500485" cy="1500485"/>
      </dsp:txXfrm>
    </dsp:sp>
    <dsp:sp modelId="{29697941-740F-4AB8-B022-D1C9CD8C67F5}">
      <dsp:nvSpPr>
        <dsp:cNvPr id="0" name=""/>
        <dsp:cNvSpPr/>
      </dsp:nvSpPr>
      <dsp:spPr>
        <a:xfrm>
          <a:off x="3428996" y="3909179"/>
          <a:ext cx="1600207" cy="1500485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Pharmacy Reimbursement Coordinator</a:t>
          </a:r>
          <a:endParaRPr lang="en-US" sz="1100" b="1" kern="1200" dirty="0">
            <a:solidFill>
              <a:schemeClr val="bg1"/>
            </a:solidFill>
          </a:endParaRPr>
        </a:p>
      </dsp:txBody>
      <dsp:txXfrm>
        <a:off x="3428996" y="3909179"/>
        <a:ext cx="1600207" cy="1500485"/>
      </dsp:txXfrm>
    </dsp:sp>
    <dsp:sp modelId="{F63068F6-2405-44B0-BA3C-F7621E867010}">
      <dsp:nvSpPr>
        <dsp:cNvPr id="0" name=""/>
        <dsp:cNvSpPr/>
      </dsp:nvSpPr>
      <dsp:spPr>
        <a:xfrm>
          <a:off x="2096943" y="3336771"/>
          <a:ext cx="1500485" cy="150048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Director of the Cancer Center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096943" y="3336771"/>
        <a:ext cx="1500485" cy="1500485"/>
      </dsp:txXfrm>
    </dsp:sp>
    <dsp:sp modelId="{E955A695-10F9-43B9-B21F-717491FDE8F6}">
      <dsp:nvSpPr>
        <dsp:cNvPr id="0" name=""/>
        <dsp:cNvSpPr/>
      </dsp:nvSpPr>
      <dsp:spPr>
        <a:xfrm>
          <a:off x="1524535" y="1954857"/>
          <a:ext cx="1500485" cy="1500485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solidFill>
                <a:schemeClr val="bg1"/>
              </a:solidFill>
            </a:rPr>
            <a:t>Chairman of the P&amp;T Committee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524535" y="1954857"/>
        <a:ext cx="1500485" cy="1500485"/>
      </dsp:txXfrm>
    </dsp:sp>
    <dsp:sp modelId="{363742BC-330C-4E1C-ABA5-0B52B2ADD67D}">
      <dsp:nvSpPr>
        <dsp:cNvPr id="0" name=""/>
        <dsp:cNvSpPr/>
      </dsp:nvSpPr>
      <dsp:spPr>
        <a:xfrm>
          <a:off x="2096943" y="572943"/>
          <a:ext cx="1500485" cy="1500485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Chief of Medicine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096943" y="572943"/>
        <a:ext cx="1500485" cy="150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11D42C-5CE4-4002-8261-42C073FAFEB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C14A3-D8B4-421C-AE56-E9AEB6C14F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Decision%20Committee%20for%20Showcase%20.accdb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839200" cy="1089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Decision Committee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Doctor submits a request with justification (clinical indication) for use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Request is researched, for FDA approved use, need for prior authorization, etc.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updated request is sent to the committee members for review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committee decides if the request is approved (24-48 hours turn around time)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066800"/>
            <a:ext cx="88392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Process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 action="ppaction://hlinkfile"/>
          </p:cNvPr>
          <p:cNvSpPr txBox="1"/>
          <p:nvPr/>
        </p:nvSpPr>
        <p:spPr>
          <a:xfrm>
            <a:off x="2895600" y="6324600"/>
            <a:ext cx="3581400" cy="369332"/>
          </a:xfrm>
          <a:prstGeom prst="rect">
            <a:avLst/>
          </a:prstGeom>
          <a:solidFill>
            <a:srgbClr val="92D050"/>
          </a:solidFill>
          <a:ln w="60325" cmpd="tri">
            <a:solidFill>
              <a:srgbClr val="FFC0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Decision Committee Data Base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839200" cy="1089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Decision Committee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763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patient’s therapy is monitored for benefits and adverse events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cost and reimbursement data is analyzed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outcomes are reported to the P&amp;T Committee and Medical Executive Committee</a:t>
            </a:r>
          </a:p>
          <a:p>
            <a:pPr>
              <a:spcAft>
                <a:spcPts val="600"/>
              </a:spcAft>
            </a:pP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experience is documented for future requests and formulary consideration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066800"/>
            <a:ext cx="88392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 Approval Process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854696" cy="838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not just have the Pharmacy and Therapeutics Committee decide?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mombizcoach.com/images/2013/05/Infinity-Tim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124200" cy="1864138"/>
          </a:xfrm>
          <a:prstGeom prst="rect">
            <a:avLst/>
          </a:prstGeom>
          <a:noFill/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381000" y="4114800"/>
            <a:ext cx="8305800" cy="8382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Why not just use a Non Formulary Request Process?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 descr="http://insurgencyinc.com/wp-content/uploads/2011/06/bigstockphoto_Thought_Process_5566410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648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5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Reimbursement C</a:t>
            </a:r>
            <a:r>
              <a:rPr lang="en-US" sz="5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onsiderations</a:t>
            </a:r>
            <a:r>
              <a:rPr lang="en-US" sz="5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 marL="514350" indent="-51435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Evaluate Patient’s Insurance Information </a:t>
            </a:r>
            <a:r>
              <a:rPr lang="en-US" i="1" dirty="0" smtClean="0"/>
              <a:t>(both primary and secondary)</a:t>
            </a:r>
          </a:p>
          <a:p>
            <a:pPr marL="514350" indent="-51435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Collaborate with Hospital PFS and Insurance Provider Services</a:t>
            </a:r>
            <a:r>
              <a:rPr lang="en-US" dirty="0"/>
              <a:t> </a:t>
            </a:r>
            <a:r>
              <a:rPr lang="en-US" dirty="0" smtClean="0"/>
              <a:t>to Determine:</a:t>
            </a:r>
          </a:p>
          <a:p>
            <a:pPr marL="514350" indent="-514350" algn="l"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	*Prior Authorization Requirement(s)</a:t>
            </a:r>
          </a:p>
          <a:p>
            <a:pPr marL="514350" indent="-514350" algn="l"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	*HCPCS Code(s) (J,C,Q code)</a:t>
            </a:r>
          </a:p>
          <a:p>
            <a:pPr marL="514350" indent="-514350" algn="l"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	*Billable Units and Estimated Reimbursement</a:t>
            </a:r>
          </a:p>
          <a:p>
            <a:pPr marL="514350" indent="-51435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Estimated Cost of Proposed Therapy (&gt;</a:t>
            </a:r>
            <a:r>
              <a:rPr lang="en-US" sz="3600" dirty="0" smtClean="0"/>
              <a:t>$1</a:t>
            </a:r>
            <a:r>
              <a:rPr lang="en-US" dirty="0" smtClean="0"/>
              <a:t>M to Date)</a:t>
            </a:r>
          </a:p>
          <a:p>
            <a:pPr marL="514350" indent="-514350" algn="l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Determine Patient’s Financial Responsibility			*Explore PAP when Necessary</a:t>
            </a:r>
          </a:p>
          <a:p>
            <a:pPr marL="514350" indent="-514350"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Charges and Payment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7854696" cy="4800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CharterCare is a MEDITECH Organization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Monitor Correct Charge Submission in the Pharmacy System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Track Claim in B/AR 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Access Remittance Report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*HCPCS Code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*Billable Units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*Charges Recorded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dirty="0" smtClean="0"/>
              <a:t>	</a:t>
            </a:r>
            <a:r>
              <a:rPr lang="en-US" dirty="0" smtClean="0"/>
              <a:t>*Actual Reimbursement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Charges and Payment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19812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Document Actual Cost and Reimbursement in Database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Continue  to Monitor Each Dose/Cycle and Document</a:t>
            </a:r>
          </a:p>
          <a:p>
            <a:pPr algn="l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Coordinate Payment Appeal if Necessary</a:t>
            </a:r>
            <a:endParaRPr lang="en-US" dirty="0"/>
          </a:p>
        </p:txBody>
      </p:sp>
      <p:pic>
        <p:nvPicPr>
          <p:cNvPr id="1026" name="Picture 2" descr="http://cindyratzlaff.com/wp-content/uploads/2013/02/Money-Tre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505200"/>
            <a:ext cx="2895600" cy="3343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610600" cy="3505200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500" dirty="0" smtClean="0"/>
              <a:t>Added </a:t>
            </a:r>
            <a:r>
              <a:rPr lang="en-US" sz="3500" i="1" u="sng" dirty="0" smtClean="0"/>
              <a:t>Expectations of Therapy </a:t>
            </a:r>
            <a:r>
              <a:rPr lang="en-US" sz="3500" dirty="0" smtClean="0"/>
              <a:t>to the Initial Request</a:t>
            </a:r>
          </a:p>
          <a:p>
            <a:pPr algn="just">
              <a:buClr>
                <a:schemeClr val="tx1"/>
              </a:buClr>
            </a:pPr>
            <a:endParaRPr lang="en-US" sz="2100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500" dirty="0" smtClean="0"/>
              <a:t>Gained experience of Coverage per </a:t>
            </a:r>
            <a:r>
              <a:rPr lang="en-US" sz="3500" dirty="0" smtClean="0"/>
              <a:t>Payer</a:t>
            </a:r>
            <a:endParaRPr lang="en-US" sz="3500" dirty="0" smtClean="0"/>
          </a:p>
          <a:p>
            <a:pPr algn="just">
              <a:buClr>
                <a:schemeClr val="tx1"/>
              </a:buClr>
            </a:pPr>
            <a:endParaRPr lang="en-US" sz="1500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500" dirty="0" smtClean="0"/>
              <a:t>Clinical Outcomes…ADE’s and Benefits</a:t>
            </a:r>
          </a:p>
          <a:p>
            <a:pPr algn="just">
              <a:buClr>
                <a:schemeClr val="tx1"/>
              </a:buClr>
            </a:pPr>
            <a:endParaRPr lang="en-US" sz="1500" dirty="0" smtClean="0"/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500" dirty="0" smtClean="0"/>
              <a:t>Add to Formulary?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533400"/>
            <a:ext cx="8839200" cy="1089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Lessons Learned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6" name="Picture 4" descr="http://www.ineedhits.com/free-tools/blog/uploaded_images/google-school-722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00200"/>
            <a:ext cx="1685925" cy="1609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Thinking: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7854696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Where are we going from here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</p:txBody>
      </p:sp>
      <p:pic>
        <p:nvPicPr>
          <p:cNvPr id="8194" name="Picture 2" descr="http://1.bp.blogspot.com/-TSYLzn9c4JA/Uaegk1JqajI/AAAAAAAAA4w/z809vg0p9ck/s1600/Stop+Think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199" y="1676397"/>
            <a:ext cx="5181601" cy="5181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Questions</a:t>
            </a:r>
            <a:endParaRPr lang="en-US" sz="6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r>
              <a:rPr lang="en-US" dirty="0" smtClean="0"/>
              <a:t>1. Which of the following need to be considered when new therapies are requested?</a:t>
            </a:r>
          </a:p>
          <a:p>
            <a:pPr marL="971550" lvl="1" indent="-514350" algn="l"/>
            <a:r>
              <a:rPr lang="en-US" dirty="0" smtClean="0"/>
              <a:t>A. Clinical justification and therapy goals</a:t>
            </a:r>
          </a:p>
          <a:p>
            <a:pPr marL="971550" lvl="1" indent="-514350" algn="l"/>
            <a:r>
              <a:rPr lang="en-US" dirty="0" smtClean="0"/>
              <a:t>B. Cost of Therapy &amp; Reimbursement</a:t>
            </a:r>
          </a:p>
          <a:p>
            <a:pPr marL="971550" lvl="1" indent="-514350" algn="l"/>
            <a:r>
              <a:rPr lang="en-US" dirty="0" smtClean="0"/>
              <a:t>C. FDA approved indication and published articles</a:t>
            </a:r>
          </a:p>
          <a:p>
            <a:pPr marL="971550" lvl="1" indent="-514350" algn="l"/>
            <a:r>
              <a:rPr lang="en-US" dirty="0" smtClean="0"/>
              <a:t>D. Outcomes from past experience</a:t>
            </a:r>
          </a:p>
          <a:p>
            <a:pPr marL="971550" lvl="1" indent="-514350" algn="l"/>
            <a:r>
              <a:rPr lang="en-US" dirty="0" smtClean="0"/>
              <a:t>E. All of the Above</a:t>
            </a:r>
          </a:p>
          <a:p>
            <a:pPr marL="971550" lvl="1" indent="-514350" algn="l"/>
            <a:endParaRPr lang="en-US" dirty="0" smtClean="0"/>
          </a:p>
          <a:p>
            <a:pPr marL="514350" indent="-514350" algn="l"/>
            <a:r>
              <a:rPr lang="en-US" dirty="0" smtClean="0"/>
              <a:t>2. True or False:  Once a health care payer reimburses for a therapy on one patient, it can be assumed that they will reimburse on another patient with the same coverage.</a:t>
            </a:r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/>
              <a:t>3. True or False:   A database can be used to evaluate past experiences and help support future decisions for new therapy requests.</a:t>
            </a:r>
          </a:p>
          <a:p>
            <a:pPr marL="971550" lvl="1" indent="-514350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Questions</a:t>
            </a:r>
            <a:endParaRPr lang="en-US" sz="6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marL="514350" indent="-514350" algn="l"/>
            <a:r>
              <a:rPr lang="en-US" dirty="0" smtClean="0"/>
              <a:t>1. Which of the following need to be considered when new therapies are requested?</a:t>
            </a:r>
          </a:p>
          <a:p>
            <a:pPr marL="971550" lvl="1" indent="-514350" algn="l"/>
            <a:r>
              <a:rPr lang="en-US" dirty="0" smtClean="0"/>
              <a:t>A. Clinical justification and therapy goals</a:t>
            </a:r>
          </a:p>
          <a:p>
            <a:pPr marL="971550" lvl="1" indent="-514350" algn="l"/>
            <a:r>
              <a:rPr lang="en-US" dirty="0" smtClean="0"/>
              <a:t>B. Cost of Therapy &amp; Reimbursement</a:t>
            </a:r>
          </a:p>
          <a:p>
            <a:pPr marL="971550" lvl="1" indent="-514350" algn="l"/>
            <a:r>
              <a:rPr lang="en-US" dirty="0" smtClean="0"/>
              <a:t>C. FDA approved indication and published articles</a:t>
            </a:r>
          </a:p>
          <a:p>
            <a:pPr marL="971550" lvl="1" indent="-514350" algn="l"/>
            <a:r>
              <a:rPr lang="en-US" dirty="0" smtClean="0"/>
              <a:t>D. Outcomes from past experience</a:t>
            </a:r>
          </a:p>
          <a:p>
            <a:pPr marL="971550" lvl="1" indent="-514350" algn="l"/>
            <a:r>
              <a:rPr lang="en-US" b="1" dirty="0" smtClean="0">
                <a:solidFill>
                  <a:srgbClr val="0000FF"/>
                </a:solidFill>
              </a:rPr>
              <a:t>E. All of the Above</a:t>
            </a:r>
          </a:p>
          <a:p>
            <a:pPr marL="971550" lvl="1" indent="-514350" algn="l"/>
            <a:endParaRPr lang="en-US" dirty="0" smtClean="0"/>
          </a:p>
          <a:p>
            <a:pPr marL="514350" indent="-514350" algn="l"/>
            <a:r>
              <a:rPr lang="en-US" dirty="0" smtClean="0"/>
              <a:t>2. True or </a:t>
            </a:r>
            <a:r>
              <a:rPr lang="en-US" b="1" dirty="0" smtClean="0">
                <a:solidFill>
                  <a:srgbClr val="0000FF"/>
                </a:solidFill>
              </a:rPr>
              <a:t>False</a:t>
            </a:r>
            <a:r>
              <a:rPr lang="en-US" dirty="0" smtClean="0"/>
              <a:t>:  Once a health care payer reimburses for a therapy on one patient, it can be assumed that they will reimburse on another patient with the same coverage.</a:t>
            </a:r>
          </a:p>
          <a:p>
            <a:pPr marL="514350" indent="-514350" algn="l"/>
            <a:endParaRPr lang="en-US" dirty="0" smtClean="0"/>
          </a:p>
          <a:p>
            <a:pPr marL="514350" indent="-514350" algn="l"/>
            <a:r>
              <a:rPr lang="en-US" dirty="0" smtClean="0"/>
              <a:t>3. </a:t>
            </a:r>
            <a:r>
              <a:rPr lang="en-US" b="1" dirty="0" smtClean="0">
                <a:solidFill>
                  <a:srgbClr val="0000FF"/>
                </a:solidFill>
              </a:rPr>
              <a:t>True</a:t>
            </a:r>
            <a:r>
              <a:rPr lang="en-US" dirty="0" smtClean="0"/>
              <a:t> or False:   A database can be used to evaluate past experiences and help support future decisions for new therapy requests.</a:t>
            </a:r>
          </a:p>
          <a:p>
            <a:pPr marL="971550" lvl="1" indent="-514350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600200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Leadership Decision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How can you balance positive patient outcomes &amp; costs of new, expensive therapies?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4302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Roger Williams Medical Center a CharterCare Health Partner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Presenters:  Mark Curtis RPh Pharmacy Clinical Coordinator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Ron Lombardi RPh Pharmacy Reimbursement Coordinator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https://si0.twimg.com/profile_images/2732939947/d77d1e42dd31ea5e073b54d62fdcb75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371599" cy="13716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9759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Diagram 8"/>
          <p:cNvGraphicFramePr/>
          <p:nvPr/>
        </p:nvGraphicFramePr>
        <p:xfrm>
          <a:off x="1981200" y="1524000"/>
          <a:ext cx="4953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ridatoday.com/content/blogs/jparker/uploaded_images/Untitled-2-734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0999"/>
            <a:ext cx="7543800" cy="592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uestions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5675313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28600" y="5486400"/>
            <a:ext cx="8518525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-you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35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839200" cy="46482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spcBef>
                <a:spcPts val="0"/>
              </a:spcBef>
              <a:spcAft>
                <a:spcPts val="3000"/>
              </a:spcAft>
              <a:buClrTx/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how goals of patient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therapy, outcomes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cost and reimbursement can be evaluated.</a:t>
            </a:r>
          </a:p>
          <a:p>
            <a:pPr marL="514350" indent="-514350" algn="l">
              <a:spcBef>
                <a:spcPts val="0"/>
              </a:spcBef>
              <a:spcAft>
                <a:spcPts val="3000"/>
              </a:spcAft>
              <a:buClrTx/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Impact of New Expensive therapies on Hospital Finances.</a:t>
            </a:r>
          </a:p>
          <a:p>
            <a:pPr marL="514350" indent="-514350" algn="l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 how using a data base can help in the present and future decision making process.</a:t>
            </a:r>
          </a:p>
          <a:p>
            <a:pPr marL="514350" indent="-514350" algn="l">
              <a:buFont typeface="Wingdings" pitchFamily="2" charset="2"/>
              <a:buChar char="v"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600200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97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Roger Williams Medical Center a CharterCare Health Partner</a:t>
            </a:r>
          </a:p>
          <a:p>
            <a:r>
              <a:rPr lang="en-US" sz="800" b="1" dirty="0"/>
              <a:t> </a:t>
            </a:r>
            <a:r>
              <a:rPr lang="en-US" sz="800" b="1" dirty="0" smtClean="0"/>
              <a:t>  </a:t>
            </a:r>
          </a:p>
        </p:txBody>
      </p:sp>
      <p:pic>
        <p:nvPicPr>
          <p:cNvPr id="3076" name="Picture 4" descr="https://si0.twimg.com/profile_images/2732939947/d77d1e42dd31ea5e073b54d62fdcb75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371599" cy="13716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97594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2667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Presenter:  Mark Curtis RPh Pharmacy Clinical Coordinator</a:t>
            </a:r>
          </a:p>
          <a:p>
            <a:r>
              <a:rPr lang="en-US" i="1" dirty="0" smtClean="0"/>
              <a:t>Has no financial disclosures to report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925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Presenter: Ron Lombardi RPh Pharmacy Reimbursement Coordinator </a:t>
            </a:r>
          </a:p>
          <a:p>
            <a:r>
              <a:rPr lang="en-US" i="1" dirty="0" smtClean="0"/>
              <a:t>Has no financial disclosures to report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DuiGGnlWbP4/UMn8gQ0a8GI/AAAAAAAABHs/zpOsZ_i017g/s1600/decision-making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58" y="381000"/>
            <a:ext cx="7516542" cy="619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143000" y="1066800"/>
          <a:ext cx="6934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990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Perjeta® Pertuzumab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840 mg x1 then 420 mg  every 3 weeks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990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Arzerra® Ofatumumab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mg week 1 then 2000 mg weekly x7 doses then 2000 mg every 4 weeks x4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Yervoy® Ipilimumab</a:t>
            </a:r>
          </a:p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mg/kg every 3 weeks for 4 doses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219200" y="2438400"/>
          <a:ext cx="6629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873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 Use a Multidisciplinary Team to…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88098"/>
            <a:ext cx="86106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requested therapy for an approved use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Determine/and get Prior Authorization by insurance company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Any Adverse Drug Events associated with therapy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the overall financial impact on the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 </a:t>
            </a:r>
            <a:r>
              <a:rPr lang="en-US" sz="25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patient</a:t>
            </a:r>
            <a:endParaRPr lang="en-US" sz="25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the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of therapy </a:t>
            </a:r>
            <a:r>
              <a:rPr lang="en-US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if this therapy will be added to the formulary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0175"/>
            <a:ext cx="8839200" cy="1089025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Team</a:t>
            </a:r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2954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739</TotalTime>
  <Words>754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Clinical Leadership Decision Process</vt:lpstr>
      <vt:lpstr>Objectives:</vt:lpstr>
      <vt:lpstr>Disclosures</vt:lpstr>
      <vt:lpstr>Slide 5</vt:lpstr>
      <vt:lpstr>Costs:</vt:lpstr>
      <vt:lpstr>Costs:</vt:lpstr>
      <vt:lpstr>Goals: Use a Multidisciplinary Team to…</vt:lpstr>
      <vt:lpstr>The Team:</vt:lpstr>
      <vt:lpstr>Slide 10</vt:lpstr>
      <vt:lpstr>Slide 11</vt:lpstr>
      <vt:lpstr>Considerations:</vt:lpstr>
      <vt:lpstr>Reimbursement Considerations:</vt:lpstr>
      <vt:lpstr>Charges and Payment</vt:lpstr>
      <vt:lpstr>Charges and Payment</vt:lpstr>
      <vt:lpstr>Considerations:</vt:lpstr>
      <vt:lpstr>Future Thinking:</vt:lpstr>
      <vt:lpstr>Presentation Questions</vt:lpstr>
      <vt:lpstr>Presentation Questions</vt:lpstr>
      <vt:lpstr>Slide 20</vt:lpstr>
      <vt:lpstr>Slide 21</vt:lpstr>
      <vt:lpstr>Slide 22</vt:lpstr>
      <vt:lpstr>Slide 23</vt:lpstr>
    </vt:vector>
  </TitlesOfParts>
  <Company>Roger Williams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mcurtis</dc:creator>
  <cp:lastModifiedBy>mcurtis</cp:lastModifiedBy>
  <cp:revision>77</cp:revision>
  <dcterms:created xsi:type="dcterms:W3CDTF">2013-06-20T11:45:16Z</dcterms:created>
  <dcterms:modified xsi:type="dcterms:W3CDTF">2013-09-19T15:36:18Z</dcterms:modified>
</cp:coreProperties>
</file>