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8" r:id="rId3"/>
    <p:sldId id="265" r:id="rId4"/>
    <p:sldId id="267" r:id="rId5"/>
    <p:sldId id="258" r:id="rId6"/>
    <p:sldId id="259" r:id="rId7"/>
    <p:sldId id="276" r:id="rId8"/>
    <p:sldId id="261" r:id="rId9"/>
    <p:sldId id="263" r:id="rId10"/>
    <p:sldId id="277" r:id="rId11"/>
    <p:sldId id="273" r:id="rId12"/>
    <p:sldId id="274" r:id="rId13"/>
    <p:sldId id="275"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0" autoAdjust="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3A0AA74-0F6B-4875-9476-EE41D7719369}" type="datetimeFigureOut">
              <a:rPr lang="en-US" smtClean="0"/>
              <a:pPr/>
              <a:t>10/18/2013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8F809A0-9DC8-4AA0-8B30-B3B51C29A307}" type="slidenum">
              <a:rPr lang="en-US" smtClean="0"/>
              <a:pPr/>
              <a:t>‹#›</a:t>
            </a:fld>
            <a:endParaRPr lang="en-US"/>
          </a:p>
        </p:txBody>
      </p:sp>
    </p:spTree>
    <p:extLst>
      <p:ext uri="{BB962C8B-B14F-4D97-AF65-F5344CB8AC3E}">
        <p14:creationId xmlns:p14="http://schemas.microsoft.com/office/powerpoint/2010/main" val="363211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37864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403842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67640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536832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298880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172416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128970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218058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18459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328656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88643-FCF4-4032-A91F-07F55D5B996A}"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61F55-4FBE-461A-8EB3-2942225450C8}" type="slidenum">
              <a:rPr lang="en-US" smtClean="0"/>
              <a:pPr/>
              <a:t>‹#›</a:t>
            </a:fld>
            <a:endParaRPr lang="en-US"/>
          </a:p>
        </p:txBody>
      </p:sp>
    </p:spTree>
    <p:extLst>
      <p:ext uri="{BB962C8B-B14F-4D97-AF65-F5344CB8AC3E}">
        <p14:creationId xmlns:p14="http://schemas.microsoft.com/office/powerpoint/2010/main" val="3989795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88643-FCF4-4032-A91F-07F55D5B996A}" type="datetimeFigureOut">
              <a:rPr lang="en-US" smtClean="0"/>
              <a:pPr/>
              <a:t>10/18/2013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61F55-4FBE-461A-8EB3-2942225450C8}" type="slidenum">
              <a:rPr lang="en-US" smtClean="0"/>
              <a:pPr/>
              <a:t>‹#›</a:t>
            </a:fld>
            <a:endParaRPr lang="en-US"/>
          </a:p>
        </p:txBody>
      </p:sp>
      <p:pic>
        <p:nvPicPr>
          <p:cNvPr id="7" name="Picture 8" descr="LSlft2c.jpg                                                    000270C9Macintosh HD                   BA94C69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553200" y="6096000"/>
            <a:ext cx="2133600" cy="674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387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5625"/>
            <a:ext cx="7772400" cy="1470025"/>
          </a:xfrm>
        </p:spPr>
        <p:txBody>
          <a:bodyPr/>
          <a:lstStyle/>
          <a:p>
            <a:r>
              <a:rPr lang="en-US" dirty="0" smtClean="0"/>
              <a:t>Business Intelligence</a:t>
            </a:r>
            <a:endParaRPr lang="en-US" dirty="0"/>
          </a:p>
        </p:txBody>
      </p:sp>
      <p:sp>
        <p:nvSpPr>
          <p:cNvPr id="3" name="Subtitle 2"/>
          <p:cNvSpPr>
            <a:spLocks noGrp="1"/>
          </p:cNvSpPr>
          <p:nvPr>
            <p:ph type="subTitle" idx="1"/>
          </p:nvPr>
        </p:nvSpPr>
        <p:spPr>
          <a:xfrm>
            <a:off x="1371600" y="3581400"/>
            <a:ext cx="6400800" cy="1752600"/>
          </a:xfrm>
        </p:spPr>
        <p:txBody>
          <a:bodyPr/>
          <a:lstStyle/>
          <a:p>
            <a:r>
              <a:rPr lang="en-US" dirty="0" smtClean="0"/>
              <a:t>What It Is</a:t>
            </a:r>
          </a:p>
          <a:p>
            <a:r>
              <a:rPr lang="en-US" dirty="0" smtClean="0"/>
              <a:t>How It Breaks</a:t>
            </a:r>
          </a:p>
          <a:p>
            <a:r>
              <a:rPr lang="en-US" dirty="0" smtClean="0"/>
              <a:t>How To Get It</a:t>
            </a:r>
            <a:endParaRPr lang="en-US" dirty="0"/>
          </a:p>
        </p:txBody>
      </p:sp>
      <p:sp>
        <p:nvSpPr>
          <p:cNvPr id="4" name="TextBox 3"/>
          <p:cNvSpPr txBox="1"/>
          <p:nvPr/>
        </p:nvSpPr>
        <p:spPr>
          <a:xfrm>
            <a:off x="381000" y="6172200"/>
            <a:ext cx="3733800" cy="646331"/>
          </a:xfrm>
          <a:prstGeom prst="rect">
            <a:avLst/>
          </a:prstGeom>
          <a:noFill/>
        </p:spPr>
        <p:txBody>
          <a:bodyPr wrap="square" rtlCol="0">
            <a:spAutoFit/>
          </a:bodyPr>
          <a:lstStyle/>
          <a:p>
            <a:r>
              <a:rPr lang="en-US" dirty="0" smtClean="0"/>
              <a:t>RISHP Showcase</a:t>
            </a:r>
          </a:p>
          <a:p>
            <a:r>
              <a:rPr lang="en-US" dirty="0" smtClean="0"/>
              <a:t>Saturday, November 2</a:t>
            </a:r>
            <a:r>
              <a:rPr lang="en-US" baseline="30000" dirty="0" smtClean="0"/>
              <a:t>nd</a:t>
            </a:r>
            <a:r>
              <a:rPr lang="en-US" dirty="0" smtClean="0"/>
              <a:t>, 2013</a:t>
            </a:r>
            <a:endParaRPr lang="en-US" dirty="0"/>
          </a:p>
        </p:txBody>
      </p:sp>
    </p:spTree>
    <p:extLst>
      <p:ext uri="{BB962C8B-B14F-4D97-AF65-F5344CB8AC3E}">
        <p14:creationId xmlns:p14="http://schemas.microsoft.com/office/powerpoint/2010/main" val="2254243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Complex Data Query</a:t>
            </a:r>
            <a:endParaRPr lang="en-US" dirty="0"/>
          </a:p>
        </p:txBody>
      </p:sp>
      <p:sp>
        <p:nvSpPr>
          <p:cNvPr id="5" name="Subtitle 4"/>
          <p:cNvSpPr>
            <a:spLocks noGrp="1"/>
          </p:cNvSpPr>
          <p:nvPr>
            <p:ph type="subTitle" idx="1"/>
          </p:nvPr>
        </p:nvSpPr>
        <p:spPr/>
        <p:txBody>
          <a:bodyPr/>
          <a:lstStyle/>
          <a:p>
            <a:r>
              <a:rPr lang="en-US" dirty="0" smtClean="0"/>
              <a:t>Retrospective Outcomes Research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76200"/>
            <a:ext cx="8229600" cy="1143000"/>
          </a:xfrm>
        </p:spPr>
        <p:txBody>
          <a:bodyPr/>
          <a:lstStyle/>
          <a:p>
            <a:r>
              <a:rPr lang="en-US" sz="3600" dirty="0" smtClean="0"/>
              <a:t>Research</a:t>
            </a:r>
            <a:endParaRPr lang="en-US" sz="4000" dirty="0" smtClean="0"/>
          </a:p>
        </p:txBody>
      </p:sp>
      <p:sp>
        <p:nvSpPr>
          <p:cNvPr id="3075" name="Content Placeholder 2"/>
          <p:cNvSpPr>
            <a:spLocks noGrp="1"/>
          </p:cNvSpPr>
          <p:nvPr>
            <p:ph idx="1"/>
          </p:nvPr>
        </p:nvSpPr>
        <p:spPr>
          <a:xfrm>
            <a:off x="457200" y="838200"/>
            <a:ext cx="8229600" cy="4525963"/>
          </a:xfrm>
        </p:spPr>
        <p:txBody>
          <a:bodyPr/>
          <a:lstStyle/>
          <a:p>
            <a:pPr>
              <a:spcBef>
                <a:spcPts val="300"/>
              </a:spcBef>
              <a:buNone/>
            </a:pPr>
            <a:r>
              <a:rPr lang="en-US" sz="2800" b="1" i="1" dirty="0" smtClean="0"/>
              <a:t>Research question  </a:t>
            </a:r>
          </a:p>
          <a:p>
            <a:pPr>
              <a:spcBef>
                <a:spcPts val="300"/>
              </a:spcBef>
              <a:buNone/>
            </a:pPr>
            <a:r>
              <a:rPr lang="en-US" sz="2800" b="1" i="1" dirty="0" smtClean="0"/>
              <a:t>	</a:t>
            </a:r>
            <a:r>
              <a:rPr lang="en-US" sz="2400" dirty="0" smtClean="0"/>
              <a:t>Does missing doses of chemical venous </a:t>
            </a:r>
            <a:r>
              <a:rPr lang="en-US" sz="2400" dirty="0" err="1" smtClean="0"/>
              <a:t>thromboembolism</a:t>
            </a:r>
            <a:r>
              <a:rPr lang="en-US" sz="2400" dirty="0" smtClean="0"/>
              <a:t> prophylaxis increase a patient’s risk of venous </a:t>
            </a:r>
            <a:r>
              <a:rPr lang="en-US" sz="2400" dirty="0" err="1" smtClean="0"/>
              <a:t>thromboembolism</a:t>
            </a:r>
            <a:r>
              <a:rPr lang="en-US" sz="2400" dirty="0" smtClean="0"/>
              <a:t>?</a:t>
            </a:r>
          </a:p>
          <a:p>
            <a:pPr>
              <a:buNone/>
            </a:pPr>
            <a:endParaRPr lang="en-US" sz="1050" dirty="0" smtClean="0"/>
          </a:p>
          <a:p>
            <a:pPr>
              <a:buNone/>
            </a:pPr>
            <a:endParaRPr lang="en-US" sz="2800" dirty="0" smtClean="0"/>
          </a:p>
        </p:txBody>
      </p:sp>
      <p:sp>
        <p:nvSpPr>
          <p:cNvPr id="5" name="TextBox 4"/>
          <p:cNvSpPr txBox="1"/>
          <p:nvPr/>
        </p:nvSpPr>
        <p:spPr>
          <a:xfrm>
            <a:off x="3276600" y="3810000"/>
            <a:ext cx="1828800" cy="400110"/>
          </a:xfrm>
          <a:prstGeom prst="rect">
            <a:avLst/>
          </a:prstGeom>
          <a:noFill/>
        </p:spPr>
        <p:txBody>
          <a:bodyPr wrap="square" rtlCol="0">
            <a:spAutoFit/>
          </a:bodyPr>
          <a:lstStyle/>
          <a:p>
            <a:r>
              <a:rPr lang="en-US" sz="2000" dirty="0" smtClean="0">
                <a:latin typeface="+mj-lt"/>
              </a:rPr>
              <a:t>Doses received</a:t>
            </a:r>
            <a:endParaRPr lang="en-US" sz="2000" dirty="0">
              <a:latin typeface="+mj-lt"/>
            </a:endParaRPr>
          </a:p>
        </p:txBody>
      </p:sp>
      <p:sp>
        <p:nvSpPr>
          <p:cNvPr id="6" name="TextBox 5"/>
          <p:cNvSpPr txBox="1"/>
          <p:nvPr/>
        </p:nvSpPr>
        <p:spPr>
          <a:xfrm>
            <a:off x="2895600" y="4267200"/>
            <a:ext cx="2743200" cy="400110"/>
          </a:xfrm>
          <a:prstGeom prst="rect">
            <a:avLst/>
          </a:prstGeom>
          <a:noFill/>
        </p:spPr>
        <p:txBody>
          <a:bodyPr wrap="square" rtlCol="0">
            <a:spAutoFit/>
          </a:bodyPr>
          <a:lstStyle/>
          <a:p>
            <a:r>
              <a:rPr lang="en-US" sz="2000" dirty="0" smtClean="0">
                <a:latin typeface="+mj-lt"/>
              </a:rPr>
              <a:t>Possible doses in 7 days</a:t>
            </a:r>
            <a:endParaRPr lang="en-US" sz="2000" dirty="0">
              <a:latin typeface="+mj-lt"/>
            </a:endParaRPr>
          </a:p>
        </p:txBody>
      </p:sp>
      <p:cxnSp>
        <p:nvCxnSpPr>
          <p:cNvPr id="8" name="Straight Connector 7"/>
          <p:cNvCxnSpPr/>
          <p:nvPr/>
        </p:nvCxnSpPr>
        <p:spPr>
          <a:xfrm>
            <a:off x="2895600" y="4267200"/>
            <a:ext cx="2590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62600" y="4038600"/>
            <a:ext cx="228600" cy="369332"/>
          </a:xfrm>
          <a:prstGeom prst="rect">
            <a:avLst/>
          </a:prstGeom>
          <a:noFill/>
        </p:spPr>
        <p:txBody>
          <a:bodyPr wrap="square" rtlCol="0">
            <a:spAutoFit/>
          </a:bodyPr>
          <a:lstStyle/>
          <a:p>
            <a:r>
              <a:rPr lang="en-US" dirty="0" smtClean="0"/>
              <a:t>x</a:t>
            </a:r>
            <a:endParaRPr lang="en-US" dirty="0"/>
          </a:p>
        </p:txBody>
      </p:sp>
      <p:sp>
        <p:nvSpPr>
          <p:cNvPr id="10" name="TextBox 9"/>
          <p:cNvSpPr txBox="1"/>
          <p:nvPr/>
        </p:nvSpPr>
        <p:spPr>
          <a:xfrm>
            <a:off x="5867400" y="4038600"/>
            <a:ext cx="838200" cy="400110"/>
          </a:xfrm>
          <a:prstGeom prst="rect">
            <a:avLst/>
          </a:prstGeom>
          <a:noFill/>
        </p:spPr>
        <p:txBody>
          <a:bodyPr wrap="square" rtlCol="0">
            <a:spAutoFit/>
          </a:bodyPr>
          <a:lstStyle/>
          <a:p>
            <a:r>
              <a:rPr lang="en-US" sz="2000" dirty="0" smtClean="0">
                <a:latin typeface="+mj-lt"/>
              </a:rPr>
              <a:t>100%</a:t>
            </a:r>
            <a:endParaRPr lang="en-US" sz="2000" dirty="0">
              <a:latin typeface="+mj-lt"/>
            </a:endParaRPr>
          </a:p>
        </p:txBody>
      </p:sp>
      <p:sp>
        <p:nvSpPr>
          <p:cNvPr id="11" name="Rectangle 10"/>
          <p:cNvSpPr/>
          <p:nvPr/>
        </p:nvSpPr>
        <p:spPr>
          <a:xfrm>
            <a:off x="2590800" y="3733800"/>
            <a:ext cx="4267200" cy="10668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048000" y="3810000"/>
            <a:ext cx="2057400" cy="3810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2743200" y="4267200"/>
            <a:ext cx="2819400" cy="4572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15" name="Straight Arrow Connector 14"/>
          <p:cNvCxnSpPr>
            <a:stCxn id="13" idx="4"/>
          </p:cNvCxnSpPr>
          <p:nvPr/>
        </p:nvCxnSpPr>
        <p:spPr>
          <a:xfrm rot="16200000" flipH="1">
            <a:off x="4438650" y="4438650"/>
            <a:ext cx="533400" cy="1104900"/>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sp>
        <p:nvSpPr>
          <p:cNvPr id="16" name="TextBox 15"/>
          <p:cNvSpPr txBox="1"/>
          <p:nvPr/>
        </p:nvSpPr>
        <p:spPr>
          <a:xfrm>
            <a:off x="5257800" y="4953000"/>
            <a:ext cx="3200400" cy="646331"/>
          </a:xfrm>
          <a:prstGeom prst="rect">
            <a:avLst/>
          </a:prstGeom>
          <a:noFill/>
        </p:spPr>
        <p:txBody>
          <a:bodyPr wrap="square" rtlCol="0">
            <a:spAutoFit/>
          </a:bodyPr>
          <a:lstStyle/>
          <a:p>
            <a:r>
              <a:rPr lang="en-US" dirty="0" smtClean="0">
                <a:latin typeface="+mn-lt"/>
              </a:rPr>
              <a:t>(Days on heparin x 3) +</a:t>
            </a:r>
          </a:p>
          <a:p>
            <a:r>
              <a:rPr lang="en-US" dirty="0" smtClean="0">
                <a:latin typeface="+mn-lt"/>
              </a:rPr>
              <a:t>(Days on </a:t>
            </a:r>
            <a:r>
              <a:rPr lang="en-US" dirty="0" err="1" smtClean="0">
                <a:latin typeface="+mn-lt"/>
              </a:rPr>
              <a:t>enoxaparin</a:t>
            </a:r>
            <a:r>
              <a:rPr lang="en-US" dirty="0" smtClean="0">
                <a:latin typeface="+mn-lt"/>
              </a:rPr>
              <a:t> x 2)</a:t>
            </a:r>
            <a:endParaRPr lang="en-US" dirty="0">
              <a:latin typeface="+mn-lt"/>
            </a:endParaRPr>
          </a:p>
        </p:txBody>
      </p:sp>
      <p:cxnSp>
        <p:nvCxnSpPr>
          <p:cNvPr id="18" name="Straight Arrow Connector 17"/>
          <p:cNvCxnSpPr/>
          <p:nvPr/>
        </p:nvCxnSpPr>
        <p:spPr>
          <a:xfrm rot="10800000">
            <a:off x="2209800" y="4037011"/>
            <a:ext cx="838200" cy="1588"/>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sp>
        <p:nvSpPr>
          <p:cNvPr id="24" name="TextBox 23"/>
          <p:cNvSpPr txBox="1"/>
          <p:nvPr/>
        </p:nvSpPr>
        <p:spPr>
          <a:xfrm>
            <a:off x="457200" y="3657600"/>
            <a:ext cx="1905000" cy="1200329"/>
          </a:xfrm>
          <a:prstGeom prst="rect">
            <a:avLst/>
          </a:prstGeom>
          <a:noFill/>
        </p:spPr>
        <p:txBody>
          <a:bodyPr wrap="square" rtlCol="0">
            <a:spAutoFit/>
          </a:bodyPr>
          <a:lstStyle/>
          <a:p>
            <a:r>
              <a:rPr lang="en-US" dirty="0" smtClean="0">
                <a:latin typeface="+mn-lt"/>
              </a:rPr>
              <a:t>What in the pharmacy system can tell us about doses received?</a:t>
            </a:r>
            <a:endParaRPr lang="en-US" dirty="0">
              <a:latin typeface="+mn-lt"/>
            </a:endParaRPr>
          </a:p>
        </p:txBody>
      </p:sp>
      <p:cxnSp>
        <p:nvCxnSpPr>
          <p:cNvPr id="26" name="Straight Arrow Connector 25"/>
          <p:cNvCxnSpPr/>
          <p:nvPr/>
        </p:nvCxnSpPr>
        <p:spPr>
          <a:xfrm rot="5400000">
            <a:off x="5601494" y="5676106"/>
            <a:ext cx="228600"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648200" y="5715000"/>
            <a:ext cx="4038600" cy="369332"/>
          </a:xfrm>
          <a:prstGeom prst="rect">
            <a:avLst/>
          </a:prstGeom>
          <a:noFill/>
        </p:spPr>
        <p:txBody>
          <a:bodyPr wrap="square" rtlCol="0">
            <a:spAutoFit/>
          </a:bodyPr>
          <a:lstStyle/>
          <a:p>
            <a:r>
              <a:rPr lang="en-US" dirty="0" smtClean="0">
                <a:solidFill>
                  <a:schemeClr val="accent1">
                    <a:lumMod val="75000"/>
                  </a:schemeClr>
                </a:solidFill>
                <a:latin typeface="+mj-lt"/>
              </a:rPr>
              <a:t>Stop dates on medication orders in CPOE</a:t>
            </a:r>
            <a:endParaRPr lang="en-US" dirty="0">
              <a:solidFill>
                <a:schemeClr val="accent1">
                  <a:lumMod val="75000"/>
                </a:schemeClr>
              </a:solidFill>
              <a:latin typeface="+mj-lt"/>
            </a:endParaRPr>
          </a:p>
        </p:txBody>
      </p:sp>
      <p:sp>
        <p:nvSpPr>
          <p:cNvPr id="19" name="TextBox 18"/>
          <p:cNvSpPr txBox="1"/>
          <p:nvPr/>
        </p:nvSpPr>
        <p:spPr>
          <a:xfrm>
            <a:off x="533400" y="2590800"/>
            <a:ext cx="7467600" cy="1338828"/>
          </a:xfrm>
          <a:prstGeom prst="rect">
            <a:avLst/>
          </a:prstGeom>
          <a:noFill/>
        </p:spPr>
        <p:txBody>
          <a:bodyPr wrap="square" rtlCol="0">
            <a:spAutoFit/>
          </a:bodyPr>
          <a:lstStyle/>
          <a:p>
            <a:pPr>
              <a:spcBef>
                <a:spcPts val="300"/>
              </a:spcBef>
              <a:buNone/>
            </a:pPr>
            <a:r>
              <a:rPr lang="en-US" sz="2800" b="1" i="1" dirty="0" smtClean="0"/>
              <a:t>Medication-related data point</a:t>
            </a:r>
          </a:p>
          <a:p>
            <a:pPr>
              <a:spcBef>
                <a:spcPts val="300"/>
              </a:spcBef>
              <a:buNone/>
            </a:pPr>
            <a:r>
              <a:rPr lang="en-US" sz="2800" b="1" i="1" dirty="0" smtClean="0"/>
              <a:t>   </a:t>
            </a:r>
            <a:r>
              <a:rPr lang="en-US" sz="2400" dirty="0" smtClean="0"/>
              <a:t>% of doses missed in the first 7 days</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animBg="1"/>
      <p:bldP spid="12" grpId="0" animBg="1"/>
      <p:bldP spid="13" grpId="0" animBg="1"/>
      <p:bldP spid="16" grpId="0"/>
      <p:bldP spid="24" grpId="1"/>
      <p:bldP spid="2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dirty="0" smtClean="0"/>
              <a:t>Research- DVT Prophylaxis</a:t>
            </a:r>
            <a:endParaRPr lang="en-US" sz="3600" dirty="0"/>
          </a:p>
        </p:txBody>
      </p:sp>
      <p:sp>
        <p:nvSpPr>
          <p:cNvPr id="3" name="Content Placeholder 2"/>
          <p:cNvSpPr>
            <a:spLocks noGrp="1"/>
          </p:cNvSpPr>
          <p:nvPr>
            <p:ph idx="1"/>
          </p:nvPr>
        </p:nvSpPr>
        <p:spPr>
          <a:xfrm>
            <a:off x="457200" y="990600"/>
            <a:ext cx="8229600" cy="4525963"/>
          </a:xfrm>
        </p:spPr>
        <p:txBody>
          <a:bodyPr/>
          <a:lstStyle/>
          <a:p>
            <a:r>
              <a:rPr lang="en-US" sz="2800" dirty="0" smtClean="0"/>
              <a:t>Doses received</a:t>
            </a:r>
          </a:p>
          <a:p>
            <a:pPr lvl="1">
              <a:spcBef>
                <a:spcPts val="0"/>
              </a:spcBef>
            </a:pPr>
            <a:r>
              <a:rPr lang="en-US" sz="2400" dirty="0" smtClean="0"/>
              <a:t>Medication administration record </a:t>
            </a:r>
          </a:p>
          <a:p>
            <a:pPr lvl="1">
              <a:spcBef>
                <a:spcPts val="0"/>
              </a:spcBef>
            </a:pPr>
            <a:r>
              <a:rPr lang="en-US" sz="2400" dirty="0" smtClean="0"/>
              <a:t>Order start and stop dates in CPOE</a:t>
            </a:r>
          </a:p>
          <a:p>
            <a:pPr lvl="1">
              <a:spcBef>
                <a:spcPts val="0"/>
              </a:spcBef>
            </a:pPr>
            <a:r>
              <a:rPr lang="en-US" sz="2400" dirty="0" smtClean="0"/>
              <a:t>Charges</a:t>
            </a:r>
            <a:endParaRPr lang="en-US" sz="2400" dirty="0"/>
          </a:p>
        </p:txBody>
      </p:sp>
      <p:pic>
        <p:nvPicPr>
          <p:cNvPr id="4" name="Picture 2"/>
          <p:cNvPicPr>
            <a:picLocks noChangeAspect="1" noChangeArrowheads="1"/>
          </p:cNvPicPr>
          <p:nvPr/>
        </p:nvPicPr>
        <p:blipFill>
          <a:blip r:embed="rId2" cstate="print"/>
          <a:srcRect l="24001" t="24001" r="9000" b="31334"/>
          <a:stretch>
            <a:fillRect/>
          </a:stretch>
        </p:blipFill>
        <p:spPr bwMode="auto">
          <a:xfrm>
            <a:off x="1600200" y="2819400"/>
            <a:ext cx="7315200" cy="3657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Research- DVT Prophylaxis</a:t>
            </a:r>
            <a:endParaRPr lang="en-US" dirty="0"/>
          </a:p>
        </p:txBody>
      </p:sp>
      <p:pic>
        <p:nvPicPr>
          <p:cNvPr id="4" name="Picture 2"/>
          <p:cNvPicPr>
            <a:picLocks noChangeAspect="1" noChangeArrowheads="1"/>
          </p:cNvPicPr>
          <p:nvPr/>
        </p:nvPicPr>
        <p:blipFill>
          <a:blip r:embed="rId2" cstate="print"/>
          <a:srcRect l="24001" t="24001" r="9000" b="31334"/>
          <a:stretch>
            <a:fillRect/>
          </a:stretch>
        </p:blipFill>
        <p:spPr bwMode="auto">
          <a:xfrm>
            <a:off x="381000" y="1524000"/>
            <a:ext cx="8305800" cy="4038600"/>
          </a:xfrm>
          <a:prstGeom prst="rect">
            <a:avLst/>
          </a:prstGeom>
          <a:ln w="88900" cap="sq" cmpd="thickThin">
            <a:solidFill>
              <a:srgbClr val="000000"/>
            </a:solidFill>
            <a:prstDash val="solid"/>
            <a:miter lim="800000"/>
          </a:ln>
          <a:effectLst>
            <a:innerShdw blurRad="76200">
              <a:srgbClr val="000000"/>
            </a:innerShdw>
          </a:effectLst>
        </p:spPr>
      </p:pic>
      <p:sp>
        <p:nvSpPr>
          <p:cNvPr id="5" name="Right Brace 4"/>
          <p:cNvSpPr/>
          <p:nvPr/>
        </p:nvSpPr>
        <p:spPr>
          <a:xfrm>
            <a:off x="5029200" y="2971800"/>
            <a:ext cx="381000" cy="83820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5410200" y="3200400"/>
            <a:ext cx="2743200" cy="369332"/>
          </a:xfrm>
          <a:prstGeom prst="rect">
            <a:avLst/>
          </a:prstGeom>
          <a:noFill/>
        </p:spPr>
        <p:txBody>
          <a:bodyPr wrap="square" rtlCol="0">
            <a:spAutoFit/>
          </a:bodyPr>
          <a:lstStyle/>
          <a:p>
            <a:r>
              <a:rPr lang="en-US" dirty="0">
                <a:latin typeface="+mj-lt"/>
              </a:rPr>
              <a:t>d</a:t>
            </a:r>
            <a:r>
              <a:rPr lang="en-US" dirty="0" smtClean="0">
                <a:latin typeface="+mj-lt"/>
              </a:rPr>
              <a:t>ate of admission + 7 days</a:t>
            </a:r>
            <a:endParaRPr lang="en-US" dirty="0">
              <a:latin typeface="+mj-lt"/>
            </a:endParaRPr>
          </a:p>
        </p:txBody>
      </p:sp>
      <p:sp>
        <p:nvSpPr>
          <p:cNvPr id="7" name="Right Brace 6"/>
          <p:cNvSpPr/>
          <p:nvPr/>
        </p:nvSpPr>
        <p:spPr>
          <a:xfrm>
            <a:off x="4191000" y="4648200"/>
            <a:ext cx="228600" cy="38100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419600" y="4648200"/>
            <a:ext cx="4343400" cy="307777"/>
          </a:xfrm>
          <a:prstGeom prst="rect">
            <a:avLst/>
          </a:prstGeom>
          <a:noFill/>
        </p:spPr>
        <p:txBody>
          <a:bodyPr wrap="square" rtlCol="0">
            <a:spAutoFit/>
          </a:bodyPr>
          <a:lstStyle/>
          <a:p>
            <a:r>
              <a:rPr lang="en-US" sz="1400" dirty="0" err="1" smtClean="0">
                <a:latin typeface="+mj-lt"/>
              </a:rPr>
              <a:t>enoxaparin</a:t>
            </a:r>
            <a:r>
              <a:rPr lang="en-US" sz="1400" dirty="0" smtClean="0">
                <a:latin typeface="+mj-lt"/>
              </a:rPr>
              <a:t> 30mg; </a:t>
            </a:r>
            <a:r>
              <a:rPr lang="en-US" sz="1400" dirty="0" err="1" smtClean="0">
                <a:latin typeface="+mj-lt"/>
              </a:rPr>
              <a:t>enoxaparin</a:t>
            </a:r>
            <a:r>
              <a:rPr lang="en-US" sz="1400" dirty="0" smtClean="0">
                <a:latin typeface="+mj-lt"/>
              </a:rPr>
              <a:t> 40mg; heparin 5000 units</a:t>
            </a:r>
            <a:endParaRPr lang="en-US" sz="14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p:txBody>
          <a:bodyPr/>
          <a:lstStyle/>
          <a:p>
            <a:pPr marL="0" indent="0" algn="ctr">
              <a:buNone/>
            </a:pPr>
            <a:r>
              <a:rPr lang="en-US" dirty="0" smtClean="0"/>
              <a:t>Louis Palmisciano and Kristen Bunnell report no relevant financial relationships.</a:t>
            </a:r>
            <a:endParaRPr lang="en-US" dirty="0"/>
          </a:p>
        </p:txBody>
      </p:sp>
    </p:spTree>
    <p:extLst>
      <p:ext uri="{BB962C8B-B14F-4D97-AF65-F5344CB8AC3E}">
        <p14:creationId xmlns:p14="http://schemas.microsoft.com/office/powerpoint/2010/main" val="1854450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Speakers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Louis Palmisciano</a:t>
            </a:r>
          </a:p>
          <a:p>
            <a:pPr lvl="1"/>
            <a:r>
              <a:rPr lang="en-US" dirty="0" smtClean="0"/>
              <a:t>Pharmacy Business Operations &amp; Clinical Intelligence Team Lead</a:t>
            </a:r>
          </a:p>
          <a:p>
            <a:pPr lvl="1"/>
            <a:r>
              <a:rPr lang="en-US" dirty="0" smtClean="0"/>
              <a:t>BS in information </a:t>
            </a:r>
            <a:r>
              <a:rPr lang="en-US" dirty="0"/>
              <a:t>t</a:t>
            </a:r>
            <a:r>
              <a:rPr lang="en-US" dirty="0" smtClean="0"/>
              <a:t>echnology</a:t>
            </a:r>
          </a:p>
          <a:p>
            <a:pPr lvl="1"/>
            <a:r>
              <a:rPr lang="en-US" dirty="0" smtClean="0"/>
              <a:t>Over a decade of technology experience in the investment and healthcare sectors</a:t>
            </a:r>
          </a:p>
          <a:p>
            <a:pPr lvl="1"/>
            <a:r>
              <a:rPr lang="en-US" dirty="0" smtClean="0"/>
              <a:t>lpalmisciano1@lifespan.org</a:t>
            </a:r>
          </a:p>
          <a:p>
            <a:pPr lvl="1">
              <a:buNone/>
            </a:pPr>
            <a:endParaRPr lang="en-US" sz="1700" dirty="0" smtClean="0"/>
          </a:p>
          <a:p>
            <a:r>
              <a:rPr lang="en-US" dirty="0" smtClean="0"/>
              <a:t>Kristen Bunnell</a:t>
            </a:r>
          </a:p>
          <a:p>
            <a:pPr lvl="1"/>
            <a:r>
              <a:rPr lang="en-US" dirty="0" smtClean="0"/>
              <a:t>Clinical Pharmacist Specialist in Critical Care</a:t>
            </a:r>
          </a:p>
          <a:p>
            <a:pPr lvl="1"/>
            <a:r>
              <a:rPr lang="en-US" dirty="0" smtClean="0"/>
              <a:t>kbunnell@lifespan.org</a:t>
            </a:r>
          </a:p>
          <a:p>
            <a:pPr lvl="1"/>
            <a:endParaRPr lang="en-US" dirty="0" smtClean="0"/>
          </a:p>
        </p:txBody>
      </p:sp>
    </p:spTree>
    <p:extLst>
      <p:ext uri="{BB962C8B-B14F-4D97-AF65-F5344CB8AC3E}">
        <p14:creationId xmlns:p14="http://schemas.microsoft.com/office/powerpoint/2010/main" val="1791097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It Is</a:t>
            </a:r>
            <a:br>
              <a:rPr lang="en-US" sz="3200" dirty="0" smtClean="0"/>
            </a:br>
            <a:r>
              <a:rPr lang="en-US" sz="2800" dirty="0" smtClean="0"/>
              <a:t>Why The World Needs “Middle Men”</a:t>
            </a:r>
            <a:endParaRPr lang="en-US" sz="2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17533"/>
            <a:ext cx="3379646" cy="410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1925392"/>
            <a:ext cx="4475565" cy="4018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0876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It Is</a:t>
            </a:r>
            <a:r>
              <a:rPr lang="en-US" sz="2800" dirty="0" smtClean="0"/>
              <a:t/>
            </a:r>
            <a:br>
              <a:rPr lang="en-US" sz="2800" dirty="0" smtClean="0"/>
            </a:br>
            <a:r>
              <a:rPr lang="en-US" sz="2800" dirty="0" smtClean="0"/>
              <a:t>Why The World Needs Business Intelligence</a:t>
            </a:r>
            <a:endParaRPr lang="en-US"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53" y="1904998"/>
            <a:ext cx="3656358" cy="411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1933976"/>
            <a:ext cx="4728740" cy="4009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0614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It Is</a:t>
            </a:r>
            <a:br>
              <a:rPr lang="en-US" sz="3200" dirty="0" smtClean="0"/>
            </a:br>
            <a:r>
              <a:rPr lang="en-US" sz="2800" dirty="0" smtClean="0"/>
              <a:t>Anatomy of A Business Intelligence Operation</a:t>
            </a:r>
            <a:endParaRPr lang="en-US" sz="2800" dirty="0"/>
          </a:p>
        </p:txBody>
      </p:sp>
      <p:sp>
        <p:nvSpPr>
          <p:cNvPr id="4" name="TextBox 3"/>
          <p:cNvSpPr txBox="1"/>
          <p:nvPr/>
        </p:nvSpPr>
        <p:spPr>
          <a:xfrm>
            <a:off x="612348" y="1648361"/>
            <a:ext cx="7998252" cy="1323439"/>
          </a:xfrm>
          <a:prstGeom prst="rect">
            <a:avLst/>
          </a:prstGeom>
          <a:noFill/>
        </p:spPr>
        <p:txBody>
          <a:bodyPr wrap="square" rtlCol="0">
            <a:spAutoFit/>
          </a:bodyPr>
          <a:lstStyle/>
          <a:p>
            <a:r>
              <a:rPr lang="en-US" sz="1600" u="sng" dirty="0" smtClean="0"/>
              <a:t>Database Technologies</a:t>
            </a:r>
          </a:p>
          <a:p>
            <a:pPr marL="285750" indent="-285750">
              <a:buFont typeface="Arial" pitchFamily="34" charset="0"/>
              <a:buChar char="•"/>
            </a:pPr>
            <a:r>
              <a:rPr lang="en-US" sz="1600" dirty="0" smtClean="0"/>
              <a:t>#SQL Server# (central instance for data)</a:t>
            </a:r>
          </a:p>
          <a:p>
            <a:pPr marL="285750" indent="-285750">
              <a:buFont typeface="Arial" pitchFamily="34" charset="0"/>
              <a:buChar char="•"/>
            </a:pPr>
            <a:r>
              <a:rPr lang="en-US" sz="1600" dirty="0" smtClean="0"/>
              <a:t>#SQL Server Express# (decentralized stored procedures only)</a:t>
            </a:r>
          </a:p>
          <a:p>
            <a:pPr marL="285750" indent="-285750">
              <a:buFont typeface="Arial" pitchFamily="34" charset="0"/>
              <a:buChar char="•"/>
            </a:pPr>
            <a:r>
              <a:rPr lang="en-US" sz="1600" dirty="0" smtClean="0"/>
              <a:t>#Microsoft Access# (functionality only , no data stored)</a:t>
            </a:r>
          </a:p>
          <a:p>
            <a:pPr marL="285750" indent="-285750">
              <a:buFont typeface="Arial" pitchFamily="34" charset="0"/>
              <a:buChar char="•"/>
            </a:pPr>
            <a:r>
              <a:rPr lang="en-US" sz="1600" dirty="0" smtClean="0"/>
              <a:t>#ODBC# (data connection)</a:t>
            </a: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799" y="3590925"/>
            <a:ext cx="8110147"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1789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Simple Data Report</a:t>
            </a:r>
            <a:endParaRPr lang="en-US" dirty="0"/>
          </a:p>
        </p:txBody>
      </p:sp>
      <p:sp>
        <p:nvSpPr>
          <p:cNvPr id="5" name="Subtitle 4"/>
          <p:cNvSpPr>
            <a:spLocks noGrp="1"/>
          </p:cNvSpPr>
          <p:nvPr>
            <p:ph type="subTitle" idx="1"/>
          </p:nvPr>
        </p:nvSpPr>
        <p:spPr/>
        <p:txBody>
          <a:bodyPr/>
          <a:lstStyle/>
          <a:p>
            <a:r>
              <a:rPr lang="en-US" dirty="0" smtClean="0"/>
              <a:t>Medication Monitoring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It Breaks</a:t>
            </a:r>
            <a:br>
              <a:rPr lang="en-US" sz="3200" dirty="0" smtClean="0"/>
            </a:br>
            <a:r>
              <a:rPr lang="en-US" sz="2800" dirty="0" smtClean="0"/>
              <a:t>#Cognitive Bias#</a:t>
            </a:r>
            <a:endParaRPr lang="en-US" sz="2800" dirty="0"/>
          </a:p>
        </p:txBody>
      </p:sp>
      <p:sp>
        <p:nvSpPr>
          <p:cNvPr id="3" name="Content Placeholder 2"/>
          <p:cNvSpPr>
            <a:spLocks noGrp="1"/>
          </p:cNvSpPr>
          <p:nvPr>
            <p:ph idx="1"/>
          </p:nvPr>
        </p:nvSpPr>
        <p:spPr/>
        <p:txBody>
          <a:bodyPr>
            <a:normAutofit/>
          </a:bodyPr>
          <a:lstStyle/>
          <a:p>
            <a:r>
              <a:rPr lang="en-US" dirty="0" smtClean="0"/>
              <a:t>#Multiple Comparisons#</a:t>
            </a:r>
          </a:p>
          <a:p>
            <a:pPr lvl="1"/>
            <a:r>
              <a:rPr lang="en-US" sz="1800" dirty="0" smtClean="0"/>
              <a:t>The more measures you compare for any intervention the more likely it will be that the intervention will appear to be effective </a:t>
            </a:r>
            <a:r>
              <a:rPr lang="en-US" sz="1800" i="1" dirty="0" smtClean="0"/>
              <a:t>by random chance alone</a:t>
            </a:r>
            <a:r>
              <a:rPr lang="en-US" sz="1800" dirty="0" smtClean="0"/>
              <a:t>.</a:t>
            </a:r>
          </a:p>
          <a:p>
            <a:pPr lvl="1"/>
            <a:r>
              <a:rPr lang="en-US" sz="1800" dirty="0" smtClean="0"/>
              <a:t>Decide on a measurement strategy before reviewing data and stick with it.  If you use more than one measurement, use them all in decision making, don’t pick the one that looks best and disregard the rest.</a:t>
            </a:r>
          </a:p>
          <a:p>
            <a:r>
              <a:rPr lang="en-US" dirty="0" smtClean="0"/>
              <a:t>#Observer Expectancy Effect#</a:t>
            </a:r>
          </a:p>
          <a:p>
            <a:pPr lvl="1"/>
            <a:r>
              <a:rPr lang="en-US" sz="1800" dirty="0" smtClean="0"/>
              <a:t>There are many ways for an observer to unconsciously affect patient behavior and subjective measurements.  Observers tend to find what they expect to find, regardless of reality.</a:t>
            </a:r>
          </a:p>
          <a:p>
            <a:pPr lvl="1"/>
            <a:r>
              <a:rPr lang="en-US" sz="1800" dirty="0" smtClean="0"/>
              <a:t>Whenever possible use objective data rather than subjective.  If subjective data is required it should be gathered by a disinterested party.</a:t>
            </a:r>
          </a:p>
        </p:txBody>
      </p:sp>
    </p:spTree>
    <p:extLst>
      <p:ext uri="{BB962C8B-B14F-4D97-AF65-F5344CB8AC3E}">
        <p14:creationId xmlns:p14="http://schemas.microsoft.com/office/powerpoint/2010/main" val="3289259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To Get It</a:t>
            </a:r>
            <a:br>
              <a:rPr lang="en-US" sz="3200" dirty="0" smtClean="0"/>
            </a:br>
            <a:r>
              <a:rPr lang="en-US" sz="2800" dirty="0" smtClean="0"/>
              <a:t>How To Hire A Technology Professional</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Logical thinker that loves complex problems</a:t>
            </a:r>
          </a:p>
          <a:p>
            <a:pPr lvl="1"/>
            <a:r>
              <a:rPr lang="en-US" dirty="0" smtClean="0"/>
              <a:t>Ask your applicants a logic problem that has no real answer, “I’m building a town for 10,000 people, how many gas stations should I build?”.  You want someone that can attack the question logically and with enthusiasm.</a:t>
            </a:r>
          </a:p>
          <a:p>
            <a:r>
              <a:rPr lang="en-US" dirty="0" smtClean="0"/>
              <a:t>History of automating or adding efficiency</a:t>
            </a:r>
          </a:p>
          <a:p>
            <a:pPr lvl="1"/>
            <a:r>
              <a:rPr lang="en-US" dirty="0" smtClean="0"/>
              <a:t>Your applicant should be not able to perform inefficient processes without making them more efficient.</a:t>
            </a:r>
          </a:p>
          <a:p>
            <a:r>
              <a:rPr lang="en-US" dirty="0" smtClean="0"/>
              <a:t>A </a:t>
            </a:r>
            <a:r>
              <a:rPr lang="en-US" dirty="0" smtClean="0"/>
              <a:t>builder</a:t>
            </a:r>
            <a:endParaRPr lang="en-US" dirty="0" smtClean="0"/>
          </a:p>
          <a:p>
            <a:pPr lvl="1"/>
            <a:r>
              <a:rPr lang="en-US" dirty="0" smtClean="0"/>
              <a:t>There are more professionals that work in “technology” that cannot build solutions themselves than there are professionals that can.</a:t>
            </a:r>
          </a:p>
          <a:p>
            <a:r>
              <a:rPr lang="en-US" dirty="0" smtClean="0"/>
              <a:t>Self </a:t>
            </a:r>
            <a:r>
              <a:rPr lang="en-US" dirty="0"/>
              <a:t>t</a:t>
            </a:r>
            <a:r>
              <a:rPr lang="en-US" dirty="0" smtClean="0"/>
              <a:t>eaching</a:t>
            </a:r>
            <a:endParaRPr lang="en-US" dirty="0" smtClean="0"/>
          </a:p>
          <a:p>
            <a:pPr lvl="1"/>
            <a:r>
              <a:rPr lang="en-US" dirty="0" smtClean="0"/>
              <a:t>Ask your applicant “How do you learn to do something new?”, the answer you should expect is “I search the internet”.</a:t>
            </a:r>
          </a:p>
          <a:p>
            <a:r>
              <a:rPr lang="en-US" dirty="0" smtClean="0"/>
              <a:t>Particular systems don’t matter</a:t>
            </a:r>
          </a:p>
          <a:p>
            <a:pPr lvl="1"/>
            <a:r>
              <a:rPr lang="en-US" dirty="0" smtClean="0"/>
              <a:t>A technology professional’s experience applies to different systems and businesses, even if they’ve never worked with that system or business before.</a:t>
            </a:r>
          </a:p>
          <a:p>
            <a:pPr lvl="1"/>
            <a:endParaRPr lang="en-US" dirty="0" smtClean="0"/>
          </a:p>
          <a:p>
            <a:endParaRPr lang="en-US" dirty="0"/>
          </a:p>
        </p:txBody>
      </p:sp>
    </p:spTree>
    <p:extLst>
      <p:ext uri="{BB962C8B-B14F-4D97-AF65-F5344CB8AC3E}">
        <p14:creationId xmlns:p14="http://schemas.microsoft.com/office/powerpoint/2010/main" val="3213203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TotalTime>
  <Words>510</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Business Intelligence</vt:lpstr>
      <vt:lpstr>Disclosure</vt:lpstr>
      <vt:lpstr>Your Speakers</vt:lpstr>
      <vt:lpstr>What It Is Why The World Needs “Middle Men”</vt:lpstr>
      <vt:lpstr>What It Is Why The World Needs Business Intelligence</vt:lpstr>
      <vt:lpstr>What It Is Anatomy of A Business Intelligence Operation</vt:lpstr>
      <vt:lpstr>Simple Data Report</vt:lpstr>
      <vt:lpstr>How It Breaks #Cognitive Bias#</vt:lpstr>
      <vt:lpstr>How To Get It How To Hire A Technology Professional</vt:lpstr>
      <vt:lpstr>Complex Data Query</vt:lpstr>
      <vt:lpstr>Research</vt:lpstr>
      <vt:lpstr>Research- DVT Prophylaxis</vt:lpstr>
      <vt:lpstr>Research- DVT Prophylaxis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%username%</cp:lastModifiedBy>
  <cp:revision>38</cp:revision>
  <cp:lastPrinted>2013-10-18T18:29:08Z</cp:lastPrinted>
  <dcterms:created xsi:type="dcterms:W3CDTF">2013-10-15T14:43:41Z</dcterms:created>
  <dcterms:modified xsi:type="dcterms:W3CDTF">2013-10-18T18:45:16Z</dcterms:modified>
</cp:coreProperties>
</file>